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Quattrocento Sans"/>
      <p:regular r:id="rId33"/>
      <p:bold r:id="rId34"/>
      <p:italic r:id="rId35"/>
      <p:boldItalic r:id="rId36"/>
    </p:embeddedFont>
    <p:embeddedFont>
      <p:font typeface="Century Gothic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28">
          <p15:clr>
            <a:srgbClr val="A4A3A4"/>
          </p15:clr>
        </p15:guide>
        <p15:guide id="2" pos="3864">
          <p15:clr>
            <a:srgbClr val="A4A3A4"/>
          </p15:clr>
        </p15:guide>
        <p15:guide id="3" pos="7512">
          <p15:clr>
            <a:srgbClr val="A4A3A4"/>
          </p15:clr>
        </p15:guide>
        <p15:guide id="4" pos="144">
          <p15:clr>
            <a:srgbClr val="A4A3A4"/>
          </p15:clr>
        </p15:guide>
        <p15:guide id="5" orient="horz" pos="624">
          <p15:clr>
            <a:srgbClr val="A4A3A4"/>
          </p15:clr>
        </p15:guide>
        <p15:guide id="6" orient="horz" pos="40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28" orient="horz"/>
        <p:guide pos="3864"/>
        <p:guide pos="7512"/>
        <p:guide pos="144"/>
        <p:guide pos="624" orient="horz"/>
        <p:guide pos="405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QuattrocentoSans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QuattrocentoSans-italic.fntdata"/><Relationship Id="rId12" Type="http://schemas.openxmlformats.org/officeDocument/2006/relationships/slide" Target="slides/slide6.xml"/><Relationship Id="rId34" Type="http://schemas.openxmlformats.org/officeDocument/2006/relationships/font" Target="fonts/QuattrocentoSans-bold.fntdata"/><Relationship Id="rId15" Type="http://schemas.openxmlformats.org/officeDocument/2006/relationships/slide" Target="slides/slide9.xml"/><Relationship Id="rId37" Type="http://schemas.openxmlformats.org/officeDocument/2006/relationships/font" Target="fonts/CenturyGothic-regular.fntdata"/><Relationship Id="rId14" Type="http://schemas.openxmlformats.org/officeDocument/2006/relationships/slide" Target="slides/slide8.xml"/><Relationship Id="rId36" Type="http://schemas.openxmlformats.org/officeDocument/2006/relationships/font" Target="fonts/QuattrocentoSans-boldItalic.fntdata"/><Relationship Id="rId17" Type="http://schemas.openxmlformats.org/officeDocument/2006/relationships/slide" Target="slides/slide11.xml"/><Relationship Id="rId39" Type="http://schemas.openxmlformats.org/officeDocument/2006/relationships/font" Target="fonts/CenturyGothic-italic.fntdata"/><Relationship Id="rId16" Type="http://schemas.openxmlformats.org/officeDocument/2006/relationships/slide" Target="slides/slide10.xml"/><Relationship Id="rId38" Type="http://schemas.openxmlformats.org/officeDocument/2006/relationships/font" Target="fonts/CenturyGothic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38000">
              <a:srgbClr val="FFFFFF"/>
            </a:gs>
            <a:gs pos="84000">
              <a:srgbClr val="FFFFCC"/>
            </a:gs>
            <a:gs pos="100000">
              <a:schemeClr val="accent5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38000">
              <a:srgbClr val="FFFFFF"/>
            </a:gs>
            <a:gs pos="84000">
              <a:srgbClr val="FFFFCC"/>
            </a:gs>
            <a:gs pos="100000">
              <a:schemeClr val="accent5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hyperlink" Target="https://nyc-traffic-accidents.github.io/" TargetMode="External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.cityofnewyork.us/Public-Safety/NYPD-Motor-Vehicle-Collisions/h9gi-nx95/data" TargetMode="External"/><Relationship Id="rId4" Type="http://schemas.openxmlformats.org/officeDocument/2006/relationships/hyperlink" Target="https://www1.nyc.gov/html/dot/html/about/datafeeds.shtml#vision" TargetMode="External"/><Relationship Id="rId5" Type="http://schemas.openxmlformats.org/officeDocument/2006/relationships/hyperlink" Target="http://transalt.org/downloads" TargetMode="External"/><Relationship Id="rId6" Type="http://schemas.openxmlformats.org/officeDocument/2006/relationships/hyperlink" Target="https://opendata.maryland.gov/Public-Safety/Maryland-Statewide-Vehicle-Crashes-CY2016-Quarter-/c6gu-mkb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38000">
              <a:srgbClr val="FFFFFF"/>
            </a:gs>
            <a:gs pos="69000">
              <a:srgbClr val="FFFFCC"/>
            </a:gs>
            <a:gs pos="100000">
              <a:schemeClr val="accent5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746079" y="4277120"/>
            <a:ext cx="934666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E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rgbClr val="00497E"/>
                </a:solidFill>
              </a:rPr>
              <a:t>Data Science Bootcamp</a:t>
            </a:r>
            <a:endParaRPr b="1" sz="4800">
              <a:solidFill>
                <a:srgbClr val="00497E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E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rgbClr val="00497E"/>
                </a:solidFill>
              </a:rPr>
              <a:t>Rutgers University</a:t>
            </a:r>
            <a:endParaRPr b="1" sz="4800">
              <a:solidFill>
                <a:srgbClr val="00497E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E"/>
              </a:buClr>
              <a:buSzPts val="4800"/>
              <a:buFont typeface="Century Gothic"/>
              <a:buNone/>
            </a:pPr>
            <a:r>
              <a:rPr b="1" lang="en-US" sz="3600">
                <a:solidFill>
                  <a:srgbClr val="00497E"/>
                </a:solidFill>
              </a:rPr>
              <a:t>Final Project 05/2019</a:t>
            </a:r>
            <a:endParaRPr sz="3600">
              <a:solidFill>
                <a:srgbClr val="00497E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759602" y="416152"/>
            <a:ext cx="104244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400" u="none" cap="none" strike="noStrik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NYC Traffic Accidents Analysis: </a:t>
            </a:r>
            <a:endParaRPr b="1" i="0" sz="4400" u="none" cap="none" strike="noStrik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Contributing Factors </a:t>
            </a:r>
            <a:endParaRPr b="1" i="0" sz="3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Safety </a:t>
            </a:r>
            <a:endParaRPr b="1" i="0" sz="3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5" name="Google Shape;165;p25"/>
          <p:cNvGrpSpPr/>
          <p:nvPr/>
        </p:nvGrpSpPr>
        <p:grpSpPr>
          <a:xfrm>
            <a:off x="-77029" y="812192"/>
            <a:ext cx="5305350" cy="4849927"/>
            <a:chOff x="133859" y="470230"/>
            <a:chExt cx="6590497" cy="6325717"/>
          </a:xfrm>
        </p:grpSpPr>
        <p:sp>
          <p:nvSpPr>
            <p:cNvPr id="166" name="Google Shape;166;p25"/>
            <p:cNvSpPr/>
            <p:nvPr/>
          </p:nvSpPr>
          <p:spPr>
            <a:xfrm rot="1196473">
              <a:off x="798062" y="1223066"/>
              <a:ext cx="5262091" cy="4820045"/>
            </a:xfrm>
            <a:prstGeom prst="irregularSeal2">
              <a:avLst/>
            </a:prstGeom>
            <a:gradFill>
              <a:gsLst>
                <a:gs pos="0">
                  <a:srgbClr val="FACB8A">
                    <a:alpha val="392"/>
                  </a:srgbClr>
                </a:gs>
                <a:gs pos="32000">
                  <a:srgbClr val="FACB8A">
                    <a:alpha val="392"/>
                  </a:srgbClr>
                </a:gs>
                <a:gs pos="100000">
                  <a:srgbClr val="F49F2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rotWithShape="0" algn="ctr" dir="5400000" dist="25400">
                <a:srgbClr val="FBD8A6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descr="Cycling" id="167" name="Google Shape;167;p25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0"/>
            <a:stretch/>
          </p:blipFill>
          <p:spPr>
            <a:xfrm>
              <a:off x="1458726" y="3458930"/>
              <a:ext cx="1318991" cy="1318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168" name="Google Shape;168;p25"/>
            <p:cNvPicPr preferRelativeResize="0"/>
            <p:nvPr/>
          </p:nvPicPr>
          <p:blipFill rotWithShape="1">
            <a:blip r:embed="rId4">
              <a:alphaModFix amt="65000"/>
            </a:blip>
            <a:srcRect b="0" l="0" r="0" t="0"/>
            <a:stretch/>
          </p:blipFill>
          <p:spPr>
            <a:xfrm>
              <a:off x="3172047" y="3015978"/>
              <a:ext cx="1473447" cy="1473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169" name="Google Shape;169;p25"/>
            <p:cNvPicPr preferRelativeResize="0"/>
            <p:nvPr/>
          </p:nvPicPr>
          <p:blipFill rotWithShape="1">
            <a:blip r:embed="rId5">
              <a:alphaModFix amt="65000"/>
            </a:blip>
            <a:srcRect b="0" l="0" r="0" t="0"/>
            <a:stretch/>
          </p:blipFill>
          <p:spPr>
            <a:xfrm>
              <a:off x="2306748" y="2580880"/>
              <a:ext cx="941938" cy="9419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/>
        </p:nvSpPr>
        <p:spPr>
          <a:xfrm>
            <a:off x="1746350" y="703445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Cycling Injuries and Deaths, </a:t>
            </a:r>
            <a:endParaRPr b="1" i="0" sz="30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2013 - 2019 Trend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p34"/>
          <p:cNvPicPr preferRelativeResize="0"/>
          <p:nvPr/>
        </p:nvPicPr>
        <p:blipFill rotWithShape="1">
          <a:blip r:embed="rId3">
            <a:alphaModFix/>
          </a:blip>
          <a:srcRect b="0" l="0" r="0" t="8449"/>
          <a:stretch/>
        </p:blipFill>
        <p:spPr>
          <a:xfrm>
            <a:off x="468600" y="1399425"/>
            <a:ext cx="8816425" cy="53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 txBox="1"/>
          <p:nvPr/>
        </p:nvSpPr>
        <p:spPr>
          <a:xfrm>
            <a:off x="9763450" y="1864475"/>
            <a:ext cx="1609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Cycling Deaths are Trending Down</a:t>
            </a:r>
            <a:endParaRPr b="0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9763450" y="3909975"/>
            <a:ext cx="19890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Cycling Injuries are Trending Down</a:t>
            </a:r>
            <a:endParaRPr b="0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8275225" y="2121550"/>
            <a:ext cx="1269000" cy="525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8275225" y="4315950"/>
            <a:ext cx="1269000" cy="525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34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17" name="Google Shape;317;p34"/>
          <p:cNvSpPr txBox="1"/>
          <p:nvPr/>
        </p:nvSpPr>
        <p:spPr>
          <a:xfrm>
            <a:off x="228600" y="89725"/>
            <a:ext cx="11734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8" name="Google Shape;318;p34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19" name="Google Shape;319;p34"/>
          <p:cNvSpPr txBox="1"/>
          <p:nvPr/>
        </p:nvSpPr>
        <p:spPr>
          <a:xfrm>
            <a:off x="152400" y="737700"/>
            <a:ext cx="11976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Cycling Injuries and Deaths, 2013 - 2019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0" y="0"/>
            <a:ext cx="12192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Trends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35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26" name="Google Shape;326;p35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Contrib. Factors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7" name="Google Shape;327;p35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28" name="Google Shape;328;p35"/>
          <p:cNvSpPr txBox="1"/>
          <p:nvPr/>
        </p:nvSpPr>
        <p:spPr>
          <a:xfrm>
            <a:off x="0" y="675508"/>
            <a:ext cx="12192000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Percentage of Contributing Factors Causing Deaths During Accidents (2013 - 2018)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513" y="1163400"/>
            <a:ext cx="7432975" cy="5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36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35" name="Google Shape;335;p36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Contrib. Factors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6" name="Google Shape;336;p36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37" name="Google Shape;337;p36"/>
          <p:cNvSpPr txBox="1"/>
          <p:nvPr/>
        </p:nvSpPr>
        <p:spPr>
          <a:xfrm>
            <a:off x="0" y="67550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Injuries and Deaths Caused by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Electronics and Cell Phones Accidents (2013 - 2018)</a:t>
            </a:r>
            <a:endParaRPr b="0" i="0" sz="2500" u="none" cap="none" strike="noStrike">
              <a:solidFill>
                <a:srgbClr val="C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146775"/>
            <a:ext cx="5760574" cy="34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4100" y="2146775"/>
            <a:ext cx="5760576" cy="3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6"/>
          <p:cNvSpPr txBox="1"/>
          <p:nvPr/>
        </p:nvSpPr>
        <p:spPr>
          <a:xfrm>
            <a:off x="228600" y="1617825"/>
            <a:ext cx="56214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Cyclist | Pedestrian | Motorist</a:t>
            </a:r>
            <a:endParaRPr b="0" i="0" sz="1800" u="none" cap="none" strike="noStrike">
              <a:solidFill>
                <a:schemeClr val="folHlink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6192275" y="1689875"/>
            <a:ext cx="576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Motorist</a:t>
            </a:r>
            <a:endParaRPr b="0" i="0" sz="1800" u="none" cap="none" strike="noStrike">
              <a:solidFill>
                <a:schemeClr val="folHlink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37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47" name="Google Shape;347;p37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Contrib. Factors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8" name="Google Shape;348;p37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49" name="Google Shape;349;p37"/>
          <p:cNvSpPr txBox="1"/>
          <p:nvPr/>
        </p:nvSpPr>
        <p:spPr>
          <a:xfrm>
            <a:off x="0" y="67550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Injuries and Deaths of Motorist Caused by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Alcohol, Drugs and Prescription Medication (2013 - 2018)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C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525" y="2061987"/>
            <a:ext cx="5751576" cy="341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6425" y="2044800"/>
            <a:ext cx="5586973" cy="34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 txBox="1"/>
          <p:nvPr/>
        </p:nvSpPr>
        <p:spPr>
          <a:xfrm>
            <a:off x="382525" y="1689875"/>
            <a:ext cx="5271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Motorist Killed</a:t>
            </a:r>
            <a:endParaRPr b="0" i="0" sz="1800" u="none" cap="none" strike="noStrike">
              <a:solidFill>
                <a:schemeClr val="folHlink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6310299" y="1624275"/>
            <a:ext cx="5358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Motorist Injured</a:t>
            </a:r>
            <a:endParaRPr b="0" i="0" sz="1800" u="none" cap="none" strike="noStrike">
              <a:solidFill>
                <a:schemeClr val="folHlink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38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59" name="Google Shape;359;p38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Boroughs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0" name="Google Shape;360;p38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61" name="Google Shape;3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300" y="712475"/>
            <a:ext cx="10007600" cy="59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39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67" name="Google Shape;367;p39"/>
          <p:cNvSpPr txBox="1"/>
          <p:nvPr/>
        </p:nvSpPr>
        <p:spPr>
          <a:xfrm>
            <a:off x="228600" y="19050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Boroughs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8" name="Google Shape;368;p39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6989" y="785275"/>
            <a:ext cx="5095386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" y="704450"/>
            <a:ext cx="5919336" cy="2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1725" y="3695700"/>
            <a:ext cx="6678951" cy="29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0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77" name="Google Shape;377;p40"/>
          <p:cNvSpPr txBox="1"/>
          <p:nvPr/>
        </p:nvSpPr>
        <p:spPr>
          <a:xfrm>
            <a:off x="228600" y="19050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Boroughs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78" name="Google Shape;378;p40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29400"/>
            <a:ext cx="5981700" cy="36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229400"/>
            <a:ext cx="5753101" cy="36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1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86" name="Google Shape;386;p41"/>
          <p:cNvSpPr txBox="1"/>
          <p:nvPr/>
        </p:nvSpPr>
        <p:spPr>
          <a:xfrm>
            <a:off x="228600" y="19050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Boroughs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7" name="Google Shape;387;p41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163" y="1077000"/>
            <a:ext cx="10013882" cy="54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idx="1" type="body"/>
          </p:nvPr>
        </p:nvSpPr>
        <p:spPr>
          <a:xfrm>
            <a:off x="5183200" y="987425"/>
            <a:ext cx="6172200" cy="54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Statistical method: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b="1" lang="en-US" sz="2800">
                <a:solidFill>
                  <a:srgbClr val="FF0000"/>
                </a:solidFill>
              </a:rPr>
              <a:t>Random Forest Classifier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Show the relative importance of the studied variables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Person &gt;&gt; Road &gt; Weather &gt; Vehicle</a:t>
            </a:r>
            <a:endParaRPr/>
          </a:p>
        </p:txBody>
      </p:sp>
      <p:sp>
        <p:nvSpPr>
          <p:cNvPr id="394" name="Google Shape;394;p42"/>
          <p:cNvSpPr txBox="1"/>
          <p:nvPr>
            <p:ph idx="2" type="body"/>
          </p:nvPr>
        </p:nvSpPr>
        <p:spPr>
          <a:xfrm>
            <a:off x="839800" y="1151000"/>
            <a:ext cx="3932100" cy="5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2400">
                <a:solidFill>
                  <a:srgbClr val="000000"/>
                </a:solidFill>
              </a:rPr>
              <a:t>Q: How to model the crash data and build a model that predict the type of collision based on information collected from accident reports?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800">
                <a:solidFill>
                  <a:srgbClr val="000000"/>
                </a:solidFill>
              </a:rPr>
              <a:t>Programming: Python, Jupyter Notebook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395" name="Google Shape;395;p42"/>
          <p:cNvCxnSpPr/>
          <p:nvPr/>
        </p:nvCxnSpPr>
        <p:spPr>
          <a:xfrm>
            <a:off x="8442664" y="522898"/>
            <a:ext cx="374933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96" name="Google Shape;396;p42"/>
          <p:cNvSpPr txBox="1"/>
          <p:nvPr/>
        </p:nvSpPr>
        <p:spPr>
          <a:xfrm>
            <a:off x="228600" y="148555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Modeling Exploration</a:t>
            </a: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97" name="Google Shape;397;p42"/>
          <p:cNvCxnSpPr/>
          <p:nvPr/>
        </p:nvCxnSpPr>
        <p:spPr>
          <a:xfrm>
            <a:off x="0" y="522898"/>
            <a:ext cx="372862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98" name="Google Shape;3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051" y="2259599"/>
            <a:ext cx="6000473" cy="201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188" y="1626184"/>
            <a:ext cx="6172200" cy="359610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3"/>
          <p:cNvSpPr txBox="1"/>
          <p:nvPr>
            <p:ph idx="2" type="body"/>
          </p:nvPr>
        </p:nvSpPr>
        <p:spPr>
          <a:xfrm>
            <a:off x="839800" y="1569126"/>
            <a:ext cx="39321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5"/>
              <a:buNone/>
            </a:pPr>
            <a:r>
              <a:rPr b="1" lang="en-US" sz="2405"/>
              <a:t>Statistical method: 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5"/>
              <a:buNone/>
            </a:pPr>
            <a:r>
              <a:rPr b="1" lang="en-US" sz="2405">
                <a:solidFill>
                  <a:srgbClr val="FF0000"/>
                </a:solidFill>
              </a:rPr>
              <a:t>Logistic Regression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b="1" lang="en-US" sz="1800"/>
              <a:t>Model 1: 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00"/>
              <a:t>Collision Type ~ </a:t>
            </a:r>
            <a:r>
              <a:rPr i="1" lang="en-US" sz="1800"/>
              <a:t>f</a:t>
            </a:r>
            <a:r>
              <a:rPr lang="en-US" sz="1800"/>
              <a:t> (Person)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00"/>
              <a:t>Score = 0.37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b="1" lang="en-US" sz="1800"/>
              <a:t>Model 2: 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00"/>
              <a:t>Collision Type ~ </a:t>
            </a:r>
            <a:r>
              <a:rPr i="1" lang="en-US" sz="1800"/>
              <a:t>f</a:t>
            </a:r>
            <a:r>
              <a:rPr lang="en-US" sz="1800"/>
              <a:t> (Person, Vehicle, Road, Weather)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00"/>
              <a:t>Score = 0.42 </a:t>
            </a:r>
            <a:endParaRPr sz="1800"/>
          </a:p>
        </p:txBody>
      </p:sp>
      <p:cxnSp>
        <p:nvCxnSpPr>
          <p:cNvPr id="405" name="Google Shape;405;p43"/>
          <p:cNvCxnSpPr/>
          <p:nvPr/>
        </p:nvCxnSpPr>
        <p:spPr>
          <a:xfrm>
            <a:off x="8460419" y="522898"/>
            <a:ext cx="373158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406" name="Google Shape;406;p43"/>
          <p:cNvSpPr txBox="1"/>
          <p:nvPr/>
        </p:nvSpPr>
        <p:spPr>
          <a:xfrm>
            <a:off x="228600" y="193252"/>
            <a:ext cx="117348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Modeling Exploration</a:t>
            </a: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7" name="Google Shape;407;p43"/>
          <p:cNvCxnSpPr/>
          <p:nvPr/>
        </p:nvCxnSpPr>
        <p:spPr>
          <a:xfrm>
            <a:off x="106532" y="522898"/>
            <a:ext cx="35269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1735016" y="1969456"/>
            <a:ext cx="91440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Century Gothic"/>
              <a:buNone/>
            </a:pPr>
            <a:r>
              <a:rPr lang="en-US" sz="4000">
                <a:solidFill>
                  <a:srgbClr val="595959"/>
                </a:solidFill>
              </a:rPr>
              <a:t>Adriana Kopf</a:t>
            </a:r>
            <a:br>
              <a:rPr lang="en-US" sz="4000">
                <a:solidFill>
                  <a:srgbClr val="595959"/>
                </a:solidFill>
              </a:rPr>
            </a:br>
            <a:r>
              <a:rPr lang="en-US" sz="4000">
                <a:solidFill>
                  <a:srgbClr val="595959"/>
                </a:solidFill>
              </a:rPr>
              <a:t>Olga Roginkin</a:t>
            </a:r>
            <a:br>
              <a:rPr lang="en-US" sz="4000">
                <a:solidFill>
                  <a:srgbClr val="595959"/>
                </a:solidFill>
              </a:rPr>
            </a:br>
            <a:r>
              <a:rPr lang="en-US" sz="4000">
                <a:solidFill>
                  <a:srgbClr val="595959"/>
                </a:solidFill>
              </a:rPr>
              <a:t>Shivang Patel</a:t>
            </a:r>
            <a:br>
              <a:rPr lang="en-US" sz="4000">
                <a:solidFill>
                  <a:srgbClr val="595959"/>
                </a:solidFill>
              </a:rPr>
            </a:br>
            <a:r>
              <a:rPr lang="en-US" sz="4000">
                <a:solidFill>
                  <a:srgbClr val="595959"/>
                </a:solidFill>
              </a:rPr>
              <a:t>Usama Ali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1735016" y="721401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E"/>
              </a:buClr>
              <a:buSzPts val="6000"/>
              <a:buFont typeface="Century Gothic"/>
              <a:buNone/>
            </a:pPr>
            <a:r>
              <a:rPr b="1" i="0" lang="en-US" sz="6000" u="none" cap="none" strike="noStrike">
                <a:solidFill>
                  <a:srgbClr val="0049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Members:</a:t>
            </a:r>
            <a:endParaRPr b="0" i="0" sz="6000" u="none" cap="none" strike="noStrike">
              <a:solidFill>
                <a:srgbClr val="0049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/>
        </p:nvSpPr>
        <p:spPr>
          <a:xfrm>
            <a:off x="457200" y="991925"/>
            <a:ext cx="11175900" cy="5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●"/>
            </a:pP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Safety </a:t>
            </a: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</a:t>
            </a:r>
            <a:r>
              <a:rPr b="1"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pedestrians</a:t>
            </a: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cyclists </a:t>
            </a: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have been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improving</a:t>
            </a: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2013 - 2019. </a:t>
            </a:r>
            <a:endParaRPr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●"/>
            </a:pP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trend of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cyclist injuries </a:t>
            </a: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improved </a:t>
            </a: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significantly</a:t>
            </a:r>
            <a:endParaRPr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considering all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accidents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 have caused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deaths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the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top 3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contributing factors are: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failure to yield right-of-way, driver distraction and traffic control disregard.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comparing the contribution of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general electronics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cell phones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to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injuries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deaths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; surprisingly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 phones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have caused a lot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less deaths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injuries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then other electronics.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Comparing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alcohol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illegal drugs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and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prescription medications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accidents involving the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motorist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;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alcohol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has caused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most injuries over the years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 On the other side,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prescription medications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have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decreased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significantly, and in 2017 and 2018 have caused only 5 injuries.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Highly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dense areas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darkness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results in the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highest injuries and deaths.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methodology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confirms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results that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person-related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variables are the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top contributing factors in accidents.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Person-, Road-, Weather-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and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Vehicle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-related variables relatively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contribute 80%, 8%, 7%, and 4%, respectively, to the traffic crashes.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14" name="Google Shape;414;p44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415" name="Google Shape;415;p44"/>
          <p:cNvSpPr txBox="1"/>
          <p:nvPr/>
        </p:nvSpPr>
        <p:spPr>
          <a:xfrm>
            <a:off x="228600" y="19050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16" name="Google Shape;416;p44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13" l="0" r="0" t="9284"/>
          <a:stretch/>
        </p:blipFill>
        <p:spPr>
          <a:xfrm>
            <a:off x="969450" y="2160750"/>
            <a:ext cx="5019300" cy="300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45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423" name="Google Shape;423;p45"/>
          <p:cNvSpPr txBox="1"/>
          <p:nvPr/>
        </p:nvSpPr>
        <p:spPr>
          <a:xfrm>
            <a:off x="228600" y="190500"/>
            <a:ext cx="117348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45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425" name="Google Shape;425;p45"/>
          <p:cNvSpPr txBox="1"/>
          <p:nvPr/>
        </p:nvSpPr>
        <p:spPr>
          <a:xfrm>
            <a:off x="3054376" y="966100"/>
            <a:ext cx="676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https://nyc-traffic-accidents.github.io</a:t>
            </a:r>
            <a:endParaRPr b="1" i="0" sz="3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6" name="Google Shape;426;p45"/>
          <p:cNvPicPr preferRelativeResize="0"/>
          <p:nvPr/>
        </p:nvPicPr>
        <p:blipFill rotWithShape="1">
          <a:blip r:embed="rId5">
            <a:alphaModFix/>
          </a:blip>
          <a:srcRect b="11560" l="-80" r="80" t="9256"/>
          <a:stretch/>
        </p:blipFill>
        <p:spPr>
          <a:xfrm>
            <a:off x="6568800" y="2186700"/>
            <a:ext cx="4672151" cy="31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ctrTitle"/>
          </p:nvPr>
        </p:nvSpPr>
        <p:spPr>
          <a:xfrm>
            <a:off x="1524000" y="2930403"/>
            <a:ext cx="9144000" cy="997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Century Gothic"/>
              <a:buNone/>
            </a:pPr>
            <a:r>
              <a:rPr b="1" lang="en-US" sz="7200">
                <a:solidFill>
                  <a:srgbClr val="595959"/>
                </a:solidFill>
              </a:rPr>
              <a:t>Thank You</a:t>
            </a:r>
            <a:endParaRPr sz="72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7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181" name="Google Shape;181;p27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2" name="Google Shape;182;p27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grpSp>
        <p:nvGrpSpPr>
          <p:cNvPr id="183" name="Google Shape;183;p27"/>
          <p:cNvGrpSpPr/>
          <p:nvPr/>
        </p:nvGrpSpPr>
        <p:grpSpPr>
          <a:xfrm>
            <a:off x="940771" y="1224660"/>
            <a:ext cx="10085373" cy="4408680"/>
            <a:chOff x="927555" y="1513534"/>
            <a:chExt cx="10085373" cy="4408680"/>
          </a:xfrm>
        </p:grpSpPr>
        <p:sp>
          <p:nvSpPr>
            <p:cNvPr id="184" name="Google Shape;184;p27"/>
            <p:cNvSpPr/>
            <p:nvPr/>
          </p:nvSpPr>
          <p:spPr>
            <a:xfrm>
              <a:off x="4111626" y="1720850"/>
              <a:ext cx="3968750" cy="3968750"/>
            </a:xfrm>
            <a:prstGeom prst="ellipse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5248275" y="2857500"/>
              <a:ext cx="1695450" cy="169545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PROJECT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" name="Google Shape;186;p27"/>
            <p:cNvGrpSpPr/>
            <p:nvPr/>
          </p:nvGrpSpPr>
          <p:grpSpPr>
            <a:xfrm>
              <a:off x="927555" y="2659677"/>
              <a:ext cx="3771900" cy="939800"/>
              <a:chOff x="1587500" y="1514475"/>
              <a:chExt cx="3771900" cy="939800"/>
            </a:xfrm>
          </p:grpSpPr>
          <p:sp>
            <p:nvSpPr>
              <p:cNvPr id="187" name="Google Shape;187;p27"/>
              <p:cNvSpPr/>
              <p:nvPr/>
            </p:nvSpPr>
            <p:spPr>
              <a:xfrm>
                <a:off x="1587500" y="1613877"/>
                <a:ext cx="3660775" cy="740997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Aharoni"/>
                    <a:ea typeface="Aharoni"/>
                    <a:cs typeface="Aharoni"/>
                    <a:sym typeface="Aharoni"/>
                  </a:rPr>
                  <a:t>ANALYSE</a:t>
                </a:r>
                <a:endParaRPr b="1" i="0" sz="1600" u="none" cap="none" strike="noStrike">
                  <a:solidFill>
                    <a:schemeClr val="lt1"/>
                  </a:solidFill>
                  <a:latin typeface="Aharoni"/>
                  <a:ea typeface="Aharoni"/>
                  <a:cs typeface="Aharoni"/>
                  <a:sym typeface="Aharoni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4419600" y="1514475"/>
                <a:ext cx="939800" cy="939800"/>
              </a:xfrm>
              <a:prstGeom prst="ellipse">
                <a:avLst/>
              </a:prstGeom>
              <a:solidFill>
                <a:srgbClr val="0C829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descr="Icons of bar chart and line graph." id="189" name="Google Shape;189;p27"/>
              <p:cNvGrpSpPr/>
              <p:nvPr/>
            </p:nvGrpSpPr>
            <p:grpSpPr>
              <a:xfrm>
                <a:off x="4561388" y="1666777"/>
                <a:ext cx="554418" cy="578692"/>
                <a:chOff x="4319588" y="2492375"/>
                <a:chExt cx="287338" cy="287338"/>
              </a:xfrm>
            </p:grpSpPr>
            <p:sp>
              <p:nvSpPr>
                <p:cNvPr id="190" name="Google Shape;190;p27"/>
                <p:cNvSpPr/>
                <p:nvPr/>
              </p:nvSpPr>
              <p:spPr>
                <a:xfrm>
                  <a:off x="4319588" y="2587625"/>
                  <a:ext cx="287338" cy="192088"/>
                </a:xfrm>
                <a:custGeom>
                  <a:rect b="b" l="l" r="r" t="t"/>
                  <a:pathLst>
                    <a:path extrusionOk="0" h="602" w="904">
                      <a:moveTo>
                        <a:pt x="889" y="572"/>
                      </a:moveTo>
                      <a:lnTo>
                        <a:pt x="843" y="572"/>
                      </a:lnTo>
                      <a:lnTo>
                        <a:pt x="843" y="16"/>
                      </a:lnTo>
                      <a:lnTo>
                        <a:pt x="843" y="12"/>
                      </a:lnTo>
                      <a:lnTo>
                        <a:pt x="842" y="9"/>
                      </a:lnTo>
                      <a:lnTo>
                        <a:pt x="841" y="7"/>
                      </a:lnTo>
                      <a:lnTo>
                        <a:pt x="838" y="5"/>
                      </a:lnTo>
                      <a:lnTo>
                        <a:pt x="836" y="3"/>
                      </a:lnTo>
                      <a:lnTo>
                        <a:pt x="834" y="2"/>
                      </a:lnTo>
                      <a:lnTo>
                        <a:pt x="831" y="1"/>
                      </a:lnTo>
                      <a:lnTo>
                        <a:pt x="828" y="1"/>
                      </a:lnTo>
                      <a:lnTo>
                        <a:pt x="708" y="0"/>
                      </a:lnTo>
                      <a:lnTo>
                        <a:pt x="704" y="1"/>
                      </a:lnTo>
                      <a:lnTo>
                        <a:pt x="702" y="2"/>
                      </a:lnTo>
                      <a:lnTo>
                        <a:pt x="699" y="3"/>
                      </a:lnTo>
                      <a:lnTo>
                        <a:pt x="697" y="5"/>
                      </a:lnTo>
                      <a:lnTo>
                        <a:pt x="695" y="7"/>
                      </a:lnTo>
                      <a:lnTo>
                        <a:pt x="694" y="9"/>
                      </a:lnTo>
                      <a:lnTo>
                        <a:pt x="693" y="12"/>
                      </a:lnTo>
                      <a:lnTo>
                        <a:pt x="693" y="16"/>
                      </a:lnTo>
                      <a:lnTo>
                        <a:pt x="693" y="572"/>
                      </a:lnTo>
                      <a:lnTo>
                        <a:pt x="632" y="572"/>
                      </a:lnTo>
                      <a:lnTo>
                        <a:pt x="632" y="286"/>
                      </a:lnTo>
                      <a:lnTo>
                        <a:pt x="632" y="283"/>
                      </a:lnTo>
                      <a:lnTo>
                        <a:pt x="631" y="281"/>
                      </a:lnTo>
                      <a:lnTo>
                        <a:pt x="630" y="277"/>
                      </a:lnTo>
                      <a:lnTo>
                        <a:pt x="628" y="275"/>
                      </a:lnTo>
                      <a:lnTo>
                        <a:pt x="626" y="274"/>
                      </a:lnTo>
                      <a:lnTo>
                        <a:pt x="623" y="272"/>
                      </a:lnTo>
                      <a:lnTo>
                        <a:pt x="621" y="271"/>
                      </a:lnTo>
                      <a:lnTo>
                        <a:pt x="617" y="271"/>
                      </a:lnTo>
                      <a:lnTo>
                        <a:pt x="497" y="271"/>
                      </a:lnTo>
                      <a:lnTo>
                        <a:pt x="494" y="271"/>
                      </a:lnTo>
                      <a:lnTo>
                        <a:pt x="491" y="272"/>
                      </a:lnTo>
                      <a:lnTo>
                        <a:pt x="489" y="274"/>
                      </a:lnTo>
                      <a:lnTo>
                        <a:pt x="487" y="275"/>
                      </a:lnTo>
                      <a:lnTo>
                        <a:pt x="484" y="277"/>
                      </a:lnTo>
                      <a:lnTo>
                        <a:pt x="483" y="281"/>
                      </a:lnTo>
                      <a:lnTo>
                        <a:pt x="482" y="283"/>
                      </a:lnTo>
                      <a:lnTo>
                        <a:pt x="482" y="286"/>
                      </a:lnTo>
                      <a:lnTo>
                        <a:pt x="482" y="572"/>
                      </a:lnTo>
                      <a:lnTo>
                        <a:pt x="421" y="572"/>
                      </a:lnTo>
                      <a:lnTo>
                        <a:pt x="421" y="196"/>
                      </a:lnTo>
                      <a:lnTo>
                        <a:pt x="421" y="193"/>
                      </a:lnTo>
                      <a:lnTo>
                        <a:pt x="420" y="190"/>
                      </a:lnTo>
                      <a:lnTo>
                        <a:pt x="419" y="187"/>
                      </a:lnTo>
                      <a:lnTo>
                        <a:pt x="417" y="185"/>
                      </a:lnTo>
                      <a:lnTo>
                        <a:pt x="415" y="183"/>
                      </a:lnTo>
                      <a:lnTo>
                        <a:pt x="413" y="182"/>
                      </a:lnTo>
                      <a:lnTo>
                        <a:pt x="409" y="181"/>
                      </a:lnTo>
                      <a:lnTo>
                        <a:pt x="406" y="181"/>
                      </a:lnTo>
                      <a:lnTo>
                        <a:pt x="286" y="181"/>
                      </a:lnTo>
                      <a:lnTo>
                        <a:pt x="283" y="181"/>
                      </a:lnTo>
                      <a:lnTo>
                        <a:pt x="281" y="182"/>
                      </a:lnTo>
                      <a:lnTo>
                        <a:pt x="277" y="183"/>
                      </a:lnTo>
                      <a:lnTo>
                        <a:pt x="275" y="185"/>
                      </a:lnTo>
                      <a:lnTo>
                        <a:pt x="273" y="187"/>
                      </a:lnTo>
                      <a:lnTo>
                        <a:pt x="272" y="190"/>
                      </a:lnTo>
                      <a:lnTo>
                        <a:pt x="271" y="193"/>
                      </a:lnTo>
                      <a:lnTo>
                        <a:pt x="271" y="196"/>
                      </a:lnTo>
                      <a:lnTo>
                        <a:pt x="271" y="572"/>
                      </a:lnTo>
                      <a:lnTo>
                        <a:pt x="211" y="572"/>
                      </a:lnTo>
                      <a:lnTo>
                        <a:pt x="211" y="406"/>
                      </a:lnTo>
                      <a:lnTo>
                        <a:pt x="211" y="404"/>
                      </a:lnTo>
                      <a:lnTo>
                        <a:pt x="210" y="401"/>
                      </a:lnTo>
                      <a:lnTo>
                        <a:pt x="209" y="399"/>
                      </a:lnTo>
                      <a:lnTo>
                        <a:pt x="207" y="396"/>
                      </a:lnTo>
                      <a:lnTo>
                        <a:pt x="205" y="394"/>
                      </a:lnTo>
                      <a:lnTo>
                        <a:pt x="201" y="393"/>
                      </a:lnTo>
                      <a:lnTo>
                        <a:pt x="199" y="392"/>
                      </a:lnTo>
                      <a:lnTo>
                        <a:pt x="196" y="391"/>
                      </a:lnTo>
                      <a:lnTo>
                        <a:pt x="76" y="391"/>
                      </a:lnTo>
                      <a:lnTo>
                        <a:pt x="73" y="392"/>
                      </a:lnTo>
                      <a:lnTo>
                        <a:pt x="69" y="392"/>
                      </a:lnTo>
                      <a:lnTo>
                        <a:pt x="67" y="394"/>
                      </a:lnTo>
                      <a:lnTo>
                        <a:pt x="65" y="396"/>
                      </a:lnTo>
                      <a:lnTo>
                        <a:pt x="63" y="399"/>
                      </a:lnTo>
                      <a:lnTo>
                        <a:pt x="62" y="401"/>
                      </a:lnTo>
                      <a:lnTo>
                        <a:pt x="61" y="404"/>
                      </a:lnTo>
                      <a:lnTo>
                        <a:pt x="61" y="406"/>
                      </a:lnTo>
                      <a:lnTo>
                        <a:pt x="61" y="572"/>
                      </a:lnTo>
                      <a:lnTo>
                        <a:pt x="15" y="572"/>
                      </a:lnTo>
                      <a:lnTo>
                        <a:pt x="13" y="572"/>
                      </a:lnTo>
                      <a:lnTo>
                        <a:pt x="9" y="573"/>
                      </a:lnTo>
                      <a:lnTo>
                        <a:pt x="7" y="575"/>
                      </a:lnTo>
                      <a:lnTo>
                        <a:pt x="5" y="577"/>
                      </a:lnTo>
                      <a:lnTo>
                        <a:pt x="3" y="579"/>
                      </a:lnTo>
                      <a:lnTo>
                        <a:pt x="2" y="581"/>
                      </a:lnTo>
                      <a:lnTo>
                        <a:pt x="1" y="584"/>
                      </a:lnTo>
                      <a:lnTo>
                        <a:pt x="0" y="587"/>
                      </a:lnTo>
                      <a:lnTo>
                        <a:pt x="1" y="591"/>
                      </a:lnTo>
                      <a:lnTo>
                        <a:pt x="2" y="593"/>
                      </a:lnTo>
                      <a:lnTo>
                        <a:pt x="3" y="596"/>
                      </a:lnTo>
                      <a:lnTo>
                        <a:pt x="5" y="598"/>
                      </a:lnTo>
                      <a:lnTo>
                        <a:pt x="7" y="600"/>
                      </a:lnTo>
                      <a:lnTo>
                        <a:pt x="9" y="601"/>
                      </a:lnTo>
                      <a:lnTo>
                        <a:pt x="13" y="602"/>
                      </a:lnTo>
                      <a:lnTo>
                        <a:pt x="15" y="602"/>
                      </a:lnTo>
                      <a:lnTo>
                        <a:pt x="76" y="602"/>
                      </a:lnTo>
                      <a:lnTo>
                        <a:pt x="196" y="602"/>
                      </a:lnTo>
                      <a:lnTo>
                        <a:pt x="286" y="602"/>
                      </a:lnTo>
                      <a:lnTo>
                        <a:pt x="406" y="602"/>
                      </a:lnTo>
                      <a:lnTo>
                        <a:pt x="497" y="602"/>
                      </a:lnTo>
                      <a:lnTo>
                        <a:pt x="617" y="602"/>
                      </a:lnTo>
                      <a:lnTo>
                        <a:pt x="708" y="602"/>
                      </a:lnTo>
                      <a:lnTo>
                        <a:pt x="828" y="602"/>
                      </a:lnTo>
                      <a:lnTo>
                        <a:pt x="889" y="602"/>
                      </a:lnTo>
                      <a:lnTo>
                        <a:pt x="891" y="602"/>
                      </a:lnTo>
                      <a:lnTo>
                        <a:pt x="894" y="601"/>
                      </a:lnTo>
                      <a:lnTo>
                        <a:pt x="896" y="600"/>
                      </a:lnTo>
                      <a:lnTo>
                        <a:pt x="898" y="598"/>
                      </a:lnTo>
                      <a:lnTo>
                        <a:pt x="901" y="596"/>
                      </a:lnTo>
                      <a:lnTo>
                        <a:pt x="902" y="593"/>
                      </a:lnTo>
                      <a:lnTo>
                        <a:pt x="903" y="591"/>
                      </a:lnTo>
                      <a:lnTo>
                        <a:pt x="904" y="587"/>
                      </a:lnTo>
                      <a:lnTo>
                        <a:pt x="903" y="584"/>
                      </a:lnTo>
                      <a:lnTo>
                        <a:pt x="902" y="581"/>
                      </a:lnTo>
                      <a:lnTo>
                        <a:pt x="901" y="579"/>
                      </a:lnTo>
                      <a:lnTo>
                        <a:pt x="898" y="577"/>
                      </a:lnTo>
                      <a:lnTo>
                        <a:pt x="896" y="575"/>
                      </a:lnTo>
                      <a:lnTo>
                        <a:pt x="894" y="573"/>
                      </a:lnTo>
                      <a:lnTo>
                        <a:pt x="891" y="572"/>
                      </a:lnTo>
                      <a:lnTo>
                        <a:pt x="889" y="572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1" name="Google Shape;191;p27"/>
                <p:cNvSpPr/>
                <p:nvPr/>
              </p:nvSpPr>
              <p:spPr>
                <a:xfrm>
                  <a:off x="4338638" y="2492375"/>
                  <a:ext cx="252413" cy="157163"/>
                </a:xfrm>
                <a:custGeom>
                  <a:rect b="b" l="l" r="r" t="t"/>
                  <a:pathLst>
                    <a:path extrusionOk="0" h="497" w="797">
                      <a:moveTo>
                        <a:pt x="60" y="497"/>
                      </a:moveTo>
                      <a:lnTo>
                        <a:pt x="65" y="497"/>
                      </a:lnTo>
                      <a:lnTo>
                        <a:pt x="72" y="496"/>
                      </a:lnTo>
                      <a:lnTo>
                        <a:pt x="77" y="494"/>
                      </a:lnTo>
                      <a:lnTo>
                        <a:pt x="83" y="493"/>
                      </a:lnTo>
                      <a:lnTo>
                        <a:pt x="89" y="489"/>
                      </a:lnTo>
                      <a:lnTo>
                        <a:pt x="93" y="486"/>
                      </a:lnTo>
                      <a:lnTo>
                        <a:pt x="97" y="483"/>
                      </a:lnTo>
                      <a:lnTo>
                        <a:pt x="102" y="480"/>
                      </a:lnTo>
                      <a:lnTo>
                        <a:pt x="106" y="475"/>
                      </a:lnTo>
                      <a:lnTo>
                        <a:pt x="109" y="470"/>
                      </a:lnTo>
                      <a:lnTo>
                        <a:pt x="112" y="466"/>
                      </a:lnTo>
                      <a:lnTo>
                        <a:pt x="115" y="460"/>
                      </a:lnTo>
                      <a:lnTo>
                        <a:pt x="117" y="455"/>
                      </a:lnTo>
                      <a:lnTo>
                        <a:pt x="119" y="449"/>
                      </a:lnTo>
                      <a:lnTo>
                        <a:pt x="120" y="443"/>
                      </a:lnTo>
                      <a:lnTo>
                        <a:pt x="120" y="437"/>
                      </a:lnTo>
                      <a:lnTo>
                        <a:pt x="119" y="429"/>
                      </a:lnTo>
                      <a:lnTo>
                        <a:pt x="118" y="423"/>
                      </a:lnTo>
                      <a:lnTo>
                        <a:pt x="116" y="416"/>
                      </a:lnTo>
                      <a:lnTo>
                        <a:pt x="114" y="410"/>
                      </a:lnTo>
                      <a:lnTo>
                        <a:pt x="251" y="290"/>
                      </a:lnTo>
                      <a:lnTo>
                        <a:pt x="259" y="295"/>
                      </a:lnTo>
                      <a:lnTo>
                        <a:pt x="267" y="298"/>
                      </a:lnTo>
                      <a:lnTo>
                        <a:pt x="277" y="301"/>
                      </a:lnTo>
                      <a:lnTo>
                        <a:pt x="285" y="302"/>
                      </a:lnTo>
                      <a:lnTo>
                        <a:pt x="293" y="301"/>
                      </a:lnTo>
                      <a:lnTo>
                        <a:pt x="300" y="299"/>
                      </a:lnTo>
                      <a:lnTo>
                        <a:pt x="307" y="297"/>
                      </a:lnTo>
                      <a:lnTo>
                        <a:pt x="313" y="294"/>
                      </a:lnTo>
                      <a:lnTo>
                        <a:pt x="318" y="291"/>
                      </a:lnTo>
                      <a:lnTo>
                        <a:pt x="325" y="287"/>
                      </a:lnTo>
                      <a:lnTo>
                        <a:pt x="329" y="282"/>
                      </a:lnTo>
                      <a:lnTo>
                        <a:pt x="333" y="277"/>
                      </a:lnTo>
                      <a:lnTo>
                        <a:pt x="451" y="324"/>
                      </a:lnTo>
                      <a:lnTo>
                        <a:pt x="451" y="327"/>
                      </a:lnTo>
                      <a:lnTo>
                        <a:pt x="451" y="332"/>
                      </a:lnTo>
                      <a:lnTo>
                        <a:pt x="451" y="337"/>
                      </a:lnTo>
                      <a:lnTo>
                        <a:pt x="452" y="343"/>
                      </a:lnTo>
                      <a:lnTo>
                        <a:pt x="454" y="349"/>
                      </a:lnTo>
                      <a:lnTo>
                        <a:pt x="456" y="354"/>
                      </a:lnTo>
                      <a:lnTo>
                        <a:pt x="458" y="360"/>
                      </a:lnTo>
                      <a:lnTo>
                        <a:pt x="461" y="365"/>
                      </a:lnTo>
                      <a:lnTo>
                        <a:pt x="464" y="369"/>
                      </a:lnTo>
                      <a:lnTo>
                        <a:pt x="469" y="374"/>
                      </a:lnTo>
                      <a:lnTo>
                        <a:pt x="473" y="378"/>
                      </a:lnTo>
                      <a:lnTo>
                        <a:pt x="477" y="381"/>
                      </a:lnTo>
                      <a:lnTo>
                        <a:pt x="482" y="384"/>
                      </a:lnTo>
                      <a:lnTo>
                        <a:pt x="488" y="386"/>
                      </a:lnTo>
                      <a:lnTo>
                        <a:pt x="493" y="389"/>
                      </a:lnTo>
                      <a:lnTo>
                        <a:pt x="499" y="391"/>
                      </a:lnTo>
                      <a:lnTo>
                        <a:pt x="505" y="391"/>
                      </a:lnTo>
                      <a:lnTo>
                        <a:pt x="511" y="392"/>
                      </a:lnTo>
                      <a:lnTo>
                        <a:pt x="518" y="391"/>
                      </a:lnTo>
                      <a:lnTo>
                        <a:pt x="523" y="391"/>
                      </a:lnTo>
                      <a:lnTo>
                        <a:pt x="529" y="389"/>
                      </a:lnTo>
                      <a:lnTo>
                        <a:pt x="535" y="386"/>
                      </a:lnTo>
                      <a:lnTo>
                        <a:pt x="540" y="384"/>
                      </a:lnTo>
                      <a:lnTo>
                        <a:pt x="545" y="381"/>
                      </a:lnTo>
                      <a:lnTo>
                        <a:pt x="550" y="378"/>
                      </a:lnTo>
                      <a:lnTo>
                        <a:pt x="553" y="374"/>
                      </a:lnTo>
                      <a:lnTo>
                        <a:pt x="558" y="369"/>
                      </a:lnTo>
                      <a:lnTo>
                        <a:pt x="561" y="365"/>
                      </a:lnTo>
                      <a:lnTo>
                        <a:pt x="564" y="360"/>
                      </a:lnTo>
                      <a:lnTo>
                        <a:pt x="567" y="354"/>
                      </a:lnTo>
                      <a:lnTo>
                        <a:pt x="568" y="349"/>
                      </a:lnTo>
                      <a:lnTo>
                        <a:pt x="570" y="343"/>
                      </a:lnTo>
                      <a:lnTo>
                        <a:pt x="571" y="337"/>
                      </a:lnTo>
                      <a:lnTo>
                        <a:pt x="571" y="332"/>
                      </a:lnTo>
                      <a:lnTo>
                        <a:pt x="570" y="322"/>
                      </a:lnTo>
                      <a:lnTo>
                        <a:pt x="568" y="312"/>
                      </a:lnTo>
                      <a:lnTo>
                        <a:pt x="565" y="304"/>
                      </a:lnTo>
                      <a:lnTo>
                        <a:pt x="560" y="296"/>
                      </a:lnTo>
                      <a:lnTo>
                        <a:pt x="711" y="114"/>
                      </a:lnTo>
                      <a:lnTo>
                        <a:pt x="717" y="117"/>
                      </a:lnTo>
                      <a:lnTo>
                        <a:pt x="724" y="119"/>
                      </a:lnTo>
                      <a:lnTo>
                        <a:pt x="730" y="120"/>
                      </a:lnTo>
                      <a:lnTo>
                        <a:pt x="737" y="120"/>
                      </a:lnTo>
                      <a:lnTo>
                        <a:pt x="743" y="120"/>
                      </a:lnTo>
                      <a:lnTo>
                        <a:pt x="750" y="119"/>
                      </a:lnTo>
                      <a:lnTo>
                        <a:pt x="755" y="118"/>
                      </a:lnTo>
                      <a:lnTo>
                        <a:pt x="760" y="116"/>
                      </a:lnTo>
                      <a:lnTo>
                        <a:pt x="766" y="113"/>
                      </a:lnTo>
                      <a:lnTo>
                        <a:pt x="771" y="110"/>
                      </a:lnTo>
                      <a:lnTo>
                        <a:pt x="775" y="106"/>
                      </a:lnTo>
                      <a:lnTo>
                        <a:pt x="780" y="103"/>
                      </a:lnTo>
                      <a:lnTo>
                        <a:pt x="784" y="99"/>
                      </a:lnTo>
                      <a:lnTo>
                        <a:pt x="787" y="94"/>
                      </a:lnTo>
                      <a:lnTo>
                        <a:pt x="790" y="89"/>
                      </a:lnTo>
                      <a:lnTo>
                        <a:pt x="792" y="84"/>
                      </a:lnTo>
                      <a:lnTo>
                        <a:pt x="795" y="79"/>
                      </a:lnTo>
                      <a:lnTo>
                        <a:pt x="796" y="72"/>
                      </a:lnTo>
                      <a:lnTo>
                        <a:pt x="797" y="67"/>
                      </a:lnTo>
                      <a:lnTo>
                        <a:pt x="797" y="60"/>
                      </a:lnTo>
                      <a:lnTo>
                        <a:pt x="797" y="54"/>
                      </a:lnTo>
                      <a:lnTo>
                        <a:pt x="796" y="48"/>
                      </a:lnTo>
                      <a:lnTo>
                        <a:pt x="795" y="42"/>
                      </a:lnTo>
                      <a:lnTo>
                        <a:pt x="792" y="37"/>
                      </a:lnTo>
                      <a:lnTo>
                        <a:pt x="790" y="31"/>
                      </a:lnTo>
                      <a:lnTo>
                        <a:pt x="787" y="27"/>
                      </a:lnTo>
                      <a:lnTo>
                        <a:pt x="784" y="22"/>
                      </a:lnTo>
                      <a:lnTo>
                        <a:pt x="780" y="17"/>
                      </a:lnTo>
                      <a:lnTo>
                        <a:pt x="775" y="14"/>
                      </a:lnTo>
                      <a:lnTo>
                        <a:pt x="771" y="10"/>
                      </a:lnTo>
                      <a:lnTo>
                        <a:pt x="766" y="8"/>
                      </a:lnTo>
                      <a:lnTo>
                        <a:pt x="760" y="5"/>
                      </a:lnTo>
                      <a:lnTo>
                        <a:pt x="755" y="2"/>
                      </a:lnTo>
                      <a:lnTo>
                        <a:pt x="750" y="1"/>
                      </a:lnTo>
                      <a:lnTo>
                        <a:pt x="743" y="0"/>
                      </a:lnTo>
                      <a:lnTo>
                        <a:pt x="737" y="0"/>
                      </a:lnTo>
                      <a:lnTo>
                        <a:pt x="731" y="0"/>
                      </a:lnTo>
                      <a:lnTo>
                        <a:pt x="725" y="1"/>
                      </a:lnTo>
                      <a:lnTo>
                        <a:pt x="719" y="2"/>
                      </a:lnTo>
                      <a:lnTo>
                        <a:pt x="713" y="5"/>
                      </a:lnTo>
                      <a:lnTo>
                        <a:pt x="709" y="8"/>
                      </a:lnTo>
                      <a:lnTo>
                        <a:pt x="703" y="10"/>
                      </a:lnTo>
                      <a:lnTo>
                        <a:pt x="699" y="14"/>
                      </a:lnTo>
                      <a:lnTo>
                        <a:pt x="695" y="17"/>
                      </a:lnTo>
                      <a:lnTo>
                        <a:pt x="691" y="22"/>
                      </a:lnTo>
                      <a:lnTo>
                        <a:pt x="687" y="27"/>
                      </a:lnTo>
                      <a:lnTo>
                        <a:pt x="684" y="31"/>
                      </a:lnTo>
                      <a:lnTo>
                        <a:pt x="682" y="37"/>
                      </a:lnTo>
                      <a:lnTo>
                        <a:pt x="680" y="42"/>
                      </a:lnTo>
                      <a:lnTo>
                        <a:pt x="678" y="48"/>
                      </a:lnTo>
                      <a:lnTo>
                        <a:pt x="677" y="54"/>
                      </a:lnTo>
                      <a:lnTo>
                        <a:pt x="677" y="60"/>
                      </a:lnTo>
                      <a:lnTo>
                        <a:pt x="678" y="70"/>
                      </a:lnTo>
                      <a:lnTo>
                        <a:pt x="680" y="79"/>
                      </a:lnTo>
                      <a:lnTo>
                        <a:pt x="683" y="87"/>
                      </a:lnTo>
                      <a:lnTo>
                        <a:pt x="688" y="96"/>
                      </a:lnTo>
                      <a:lnTo>
                        <a:pt x="537" y="277"/>
                      </a:lnTo>
                      <a:lnTo>
                        <a:pt x="531" y="275"/>
                      </a:lnTo>
                      <a:lnTo>
                        <a:pt x="524" y="273"/>
                      </a:lnTo>
                      <a:lnTo>
                        <a:pt x="518" y="272"/>
                      </a:lnTo>
                      <a:lnTo>
                        <a:pt x="511" y="271"/>
                      </a:lnTo>
                      <a:lnTo>
                        <a:pt x="504" y="272"/>
                      </a:lnTo>
                      <a:lnTo>
                        <a:pt x="496" y="273"/>
                      </a:lnTo>
                      <a:lnTo>
                        <a:pt x="490" y="275"/>
                      </a:lnTo>
                      <a:lnTo>
                        <a:pt x="484" y="278"/>
                      </a:lnTo>
                      <a:lnTo>
                        <a:pt x="478" y="281"/>
                      </a:lnTo>
                      <a:lnTo>
                        <a:pt x="472" y="286"/>
                      </a:lnTo>
                      <a:lnTo>
                        <a:pt x="467" y="291"/>
                      </a:lnTo>
                      <a:lnTo>
                        <a:pt x="463" y="295"/>
                      </a:lnTo>
                      <a:lnTo>
                        <a:pt x="345" y="248"/>
                      </a:lnTo>
                      <a:lnTo>
                        <a:pt x="345" y="245"/>
                      </a:lnTo>
                      <a:lnTo>
                        <a:pt x="345" y="240"/>
                      </a:lnTo>
                      <a:lnTo>
                        <a:pt x="345" y="235"/>
                      </a:lnTo>
                      <a:lnTo>
                        <a:pt x="344" y="229"/>
                      </a:lnTo>
                      <a:lnTo>
                        <a:pt x="343" y="223"/>
                      </a:lnTo>
                      <a:lnTo>
                        <a:pt x="341" y="218"/>
                      </a:lnTo>
                      <a:lnTo>
                        <a:pt x="339" y="213"/>
                      </a:lnTo>
                      <a:lnTo>
                        <a:pt x="336" y="207"/>
                      </a:lnTo>
                      <a:lnTo>
                        <a:pt x="332" y="203"/>
                      </a:lnTo>
                      <a:lnTo>
                        <a:pt x="328" y="199"/>
                      </a:lnTo>
                      <a:lnTo>
                        <a:pt x="324" y="194"/>
                      </a:lnTo>
                      <a:lnTo>
                        <a:pt x="319" y="191"/>
                      </a:lnTo>
                      <a:lnTo>
                        <a:pt x="314" y="188"/>
                      </a:lnTo>
                      <a:lnTo>
                        <a:pt x="309" y="186"/>
                      </a:lnTo>
                      <a:lnTo>
                        <a:pt x="303" y="184"/>
                      </a:lnTo>
                      <a:lnTo>
                        <a:pt x="298" y="181"/>
                      </a:lnTo>
                      <a:lnTo>
                        <a:pt x="292" y="181"/>
                      </a:lnTo>
                      <a:lnTo>
                        <a:pt x="285" y="180"/>
                      </a:lnTo>
                      <a:lnTo>
                        <a:pt x="280" y="181"/>
                      </a:lnTo>
                      <a:lnTo>
                        <a:pt x="273" y="181"/>
                      </a:lnTo>
                      <a:lnTo>
                        <a:pt x="268" y="184"/>
                      </a:lnTo>
                      <a:lnTo>
                        <a:pt x="262" y="186"/>
                      </a:lnTo>
                      <a:lnTo>
                        <a:pt x="257" y="188"/>
                      </a:lnTo>
                      <a:lnTo>
                        <a:pt x="252" y="191"/>
                      </a:lnTo>
                      <a:lnTo>
                        <a:pt x="248" y="194"/>
                      </a:lnTo>
                      <a:lnTo>
                        <a:pt x="243" y="199"/>
                      </a:lnTo>
                      <a:lnTo>
                        <a:pt x="239" y="203"/>
                      </a:lnTo>
                      <a:lnTo>
                        <a:pt x="236" y="207"/>
                      </a:lnTo>
                      <a:lnTo>
                        <a:pt x="233" y="213"/>
                      </a:lnTo>
                      <a:lnTo>
                        <a:pt x="230" y="218"/>
                      </a:lnTo>
                      <a:lnTo>
                        <a:pt x="228" y="223"/>
                      </a:lnTo>
                      <a:lnTo>
                        <a:pt x="226" y="229"/>
                      </a:lnTo>
                      <a:lnTo>
                        <a:pt x="225" y="235"/>
                      </a:lnTo>
                      <a:lnTo>
                        <a:pt x="225" y="240"/>
                      </a:lnTo>
                      <a:lnTo>
                        <a:pt x="226" y="248"/>
                      </a:lnTo>
                      <a:lnTo>
                        <a:pt x="227" y="254"/>
                      </a:lnTo>
                      <a:lnTo>
                        <a:pt x="229" y="261"/>
                      </a:lnTo>
                      <a:lnTo>
                        <a:pt x="231" y="267"/>
                      </a:lnTo>
                      <a:lnTo>
                        <a:pt x="94" y="387"/>
                      </a:lnTo>
                      <a:lnTo>
                        <a:pt x="86" y="382"/>
                      </a:lnTo>
                      <a:lnTo>
                        <a:pt x="78" y="379"/>
                      </a:lnTo>
                      <a:lnTo>
                        <a:pt x="68" y="377"/>
                      </a:lnTo>
                      <a:lnTo>
                        <a:pt x="60" y="377"/>
                      </a:lnTo>
                      <a:lnTo>
                        <a:pt x="53" y="377"/>
                      </a:lnTo>
                      <a:lnTo>
                        <a:pt x="47" y="378"/>
                      </a:lnTo>
                      <a:lnTo>
                        <a:pt x="42" y="379"/>
                      </a:lnTo>
                      <a:lnTo>
                        <a:pt x="36" y="381"/>
                      </a:lnTo>
                      <a:lnTo>
                        <a:pt x="31" y="383"/>
                      </a:lnTo>
                      <a:lnTo>
                        <a:pt x="26" y="386"/>
                      </a:lnTo>
                      <a:lnTo>
                        <a:pt x="21" y="391"/>
                      </a:lnTo>
                      <a:lnTo>
                        <a:pt x="17" y="394"/>
                      </a:lnTo>
                      <a:lnTo>
                        <a:pt x="13" y="398"/>
                      </a:lnTo>
                      <a:lnTo>
                        <a:pt x="9" y="402"/>
                      </a:lnTo>
                      <a:lnTo>
                        <a:pt x="6" y="408"/>
                      </a:lnTo>
                      <a:lnTo>
                        <a:pt x="4" y="413"/>
                      </a:lnTo>
                      <a:lnTo>
                        <a:pt x="2" y="419"/>
                      </a:lnTo>
                      <a:lnTo>
                        <a:pt x="1" y="425"/>
                      </a:lnTo>
                      <a:lnTo>
                        <a:pt x="0" y="430"/>
                      </a:lnTo>
                      <a:lnTo>
                        <a:pt x="0" y="437"/>
                      </a:lnTo>
                      <a:lnTo>
                        <a:pt x="0" y="443"/>
                      </a:lnTo>
                      <a:lnTo>
                        <a:pt x="1" y="449"/>
                      </a:lnTo>
                      <a:lnTo>
                        <a:pt x="2" y="455"/>
                      </a:lnTo>
                      <a:lnTo>
                        <a:pt x="4" y="460"/>
                      </a:lnTo>
                      <a:lnTo>
                        <a:pt x="6" y="466"/>
                      </a:lnTo>
                      <a:lnTo>
                        <a:pt x="9" y="470"/>
                      </a:lnTo>
                      <a:lnTo>
                        <a:pt x="13" y="475"/>
                      </a:lnTo>
                      <a:lnTo>
                        <a:pt x="17" y="480"/>
                      </a:lnTo>
                      <a:lnTo>
                        <a:pt x="21" y="483"/>
                      </a:lnTo>
                      <a:lnTo>
                        <a:pt x="26" y="486"/>
                      </a:lnTo>
                      <a:lnTo>
                        <a:pt x="31" y="489"/>
                      </a:lnTo>
                      <a:lnTo>
                        <a:pt x="36" y="493"/>
                      </a:lnTo>
                      <a:lnTo>
                        <a:pt x="42" y="494"/>
                      </a:lnTo>
                      <a:lnTo>
                        <a:pt x="47" y="496"/>
                      </a:lnTo>
                      <a:lnTo>
                        <a:pt x="53" y="497"/>
                      </a:lnTo>
                      <a:lnTo>
                        <a:pt x="60" y="49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92" name="Google Shape;192;p27"/>
            <p:cNvGrpSpPr/>
            <p:nvPr/>
          </p:nvGrpSpPr>
          <p:grpSpPr>
            <a:xfrm>
              <a:off x="1901909" y="4982414"/>
              <a:ext cx="3771900" cy="939800"/>
              <a:chOff x="1587500" y="5055576"/>
              <a:chExt cx="3771900" cy="939800"/>
            </a:xfrm>
          </p:grpSpPr>
          <p:sp>
            <p:nvSpPr>
              <p:cNvPr id="193" name="Google Shape;193;p27"/>
              <p:cNvSpPr/>
              <p:nvPr/>
            </p:nvSpPr>
            <p:spPr>
              <a:xfrm>
                <a:off x="1587500" y="5154978"/>
                <a:ext cx="3660775" cy="740997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Aharoni"/>
                    <a:ea typeface="Aharoni"/>
                    <a:cs typeface="Aharoni"/>
                    <a:sym typeface="Aharoni"/>
                  </a:rPr>
                  <a:t>TEST</a:t>
                </a:r>
                <a:endParaRPr b="1" i="0" sz="1600" u="none" cap="none" strike="noStrike">
                  <a:solidFill>
                    <a:schemeClr val="lt1"/>
                  </a:solidFill>
                  <a:latin typeface="Aharoni"/>
                  <a:ea typeface="Aharoni"/>
                  <a:cs typeface="Aharoni"/>
                  <a:sym typeface="Aharoni"/>
                </a:endParaRPr>
              </a:p>
            </p:txBody>
          </p:sp>
          <p:sp>
            <p:nvSpPr>
              <p:cNvPr id="194" name="Google Shape;194;p27"/>
              <p:cNvSpPr/>
              <p:nvPr/>
            </p:nvSpPr>
            <p:spPr>
              <a:xfrm>
                <a:off x="4419600" y="5055576"/>
                <a:ext cx="939800" cy="939800"/>
              </a:xfrm>
              <a:prstGeom prst="ellipse">
                <a:avLst/>
              </a:prstGeom>
              <a:solidFill>
                <a:srgbClr val="0C829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descr="Icon of gears. " id="195" name="Google Shape;195;p27"/>
              <p:cNvGrpSpPr/>
              <p:nvPr/>
            </p:nvGrpSpPr>
            <p:grpSpPr>
              <a:xfrm>
                <a:off x="4610101" y="5244123"/>
                <a:ext cx="569620" cy="542417"/>
                <a:chOff x="7613650" y="1387475"/>
                <a:chExt cx="284163" cy="284163"/>
              </a:xfrm>
            </p:grpSpPr>
            <p:sp>
              <p:nvSpPr>
                <p:cNvPr id="196" name="Google Shape;196;p27"/>
                <p:cNvSpPr/>
                <p:nvPr/>
              </p:nvSpPr>
              <p:spPr>
                <a:xfrm>
                  <a:off x="7613650" y="1471613"/>
                  <a:ext cx="200025" cy="200025"/>
                </a:xfrm>
                <a:custGeom>
                  <a:rect b="b" l="l" r="r" t="t"/>
                  <a:pathLst>
                    <a:path extrusionOk="0" h="629" w="629">
                      <a:moveTo>
                        <a:pt x="314" y="441"/>
                      </a:moveTo>
                      <a:lnTo>
                        <a:pt x="301" y="440"/>
                      </a:lnTo>
                      <a:lnTo>
                        <a:pt x="288" y="439"/>
                      </a:lnTo>
                      <a:lnTo>
                        <a:pt x="276" y="436"/>
                      </a:lnTo>
                      <a:lnTo>
                        <a:pt x="264" y="430"/>
                      </a:lnTo>
                      <a:lnTo>
                        <a:pt x="253" y="425"/>
                      </a:lnTo>
                      <a:lnTo>
                        <a:pt x="242" y="418"/>
                      </a:lnTo>
                      <a:lnTo>
                        <a:pt x="233" y="411"/>
                      </a:lnTo>
                      <a:lnTo>
                        <a:pt x="223" y="404"/>
                      </a:lnTo>
                      <a:lnTo>
                        <a:pt x="216" y="394"/>
                      </a:lnTo>
                      <a:lnTo>
                        <a:pt x="208" y="384"/>
                      </a:lnTo>
                      <a:lnTo>
                        <a:pt x="202" y="374"/>
                      </a:lnTo>
                      <a:lnTo>
                        <a:pt x="196" y="362"/>
                      </a:lnTo>
                      <a:lnTo>
                        <a:pt x="192" y="350"/>
                      </a:lnTo>
                      <a:lnTo>
                        <a:pt x="189" y="338"/>
                      </a:lnTo>
                      <a:lnTo>
                        <a:pt x="187" y="325"/>
                      </a:lnTo>
                      <a:lnTo>
                        <a:pt x="186" y="313"/>
                      </a:lnTo>
                      <a:lnTo>
                        <a:pt x="187" y="300"/>
                      </a:lnTo>
                      <a:lnTo>
                        <a:pt x="189" y="287"/>
                      </a:lnTo>
                      <a:lnTo>
                        <a:pt x="192" y="274"/>
                      </a:lnTo>
                      <a:lnTo>
                        <a:pt x="196" y="262"/>
                      </a:lnTo>
                      <a:lnTo>
                        <a:pt x="202" y="252"/>
                      </a:lnTo>
                      <a:lnTo>
                        <a:pt x="208" y="241"/>
                      </a:lnTo>
                      <a:lnTo>
                        <a:pt x="216" y="231"/>
                      </a:lnTo>
                      <a:lnTo>
                        <a:pt x="223" y="222"/>
                      </a:lnTo>
                      <a:lnTo>
                        <a:pt x="233" y="213"/>
                      </a:lnTo>
                      <a:lnTo>
                        <a:pt x="242" y="206"/>
                      </a:lnTo>
                      <a:lnTo>
                        <a:pt x="253" y="199"/>
                      </a:lnTo>
                      <a:lnTo>
                        <a:pt x="264" y="194"/>
                      </a:lnTo>
                      <a:lnTo>
                        <a:pt x="276" y="190"/>
                      </a:lnTo>
                      <a:lnTo>
                        <a:pt x="288" y="186"/>
                      </a:lnTo>
                      <a:lnTo>
                        <a:pt x="301" y="184"/>
                      </a:lnTo>
                      <a:lnTo>
                        <a:pt x="314" y="184"/>
                      </a:lnTo>
                      <a:lnTo>
                        <a:pt x="327" y="184"/>
                      </a:lnTo>
                      <a:lnTo>
                        <a:pt x="340" y="186"/>
                      </a:lnTo>
                      <a:lnTo>
                        <a:pt x="352" y="190"/>
                      </a:lnTo>
                      <a:lnTo>
                        <a:pt x="363" y="194"/>
                      </a:lnTo>
                      <a:lnTo>
                        <a:pt x="375" y="199"/>
                      </a:lnTo>
                      <a:lnTo>
                        <a:pt x="386" y="206"/>
                      </a:lnTo>
                      <a:lnTo>
                        <a:pt x="395" y="213"/>
                      </a:lnTo>
                      <a:lnTo>
                        <a:pt x="404" y="222"/>
                      </a:lnTo>
                      <a:lnTo>
                        <a:pt x="413" y="231"/>
                      </a:lnTo>
                      <a:lnTo>
                        <a:pt x="420" y="241"/>
                      </a:lnTo>
                      <a:lnTo>
                        <a:pt x="426" y="252"/>
                      </a:lnTo>
                      <a:lnTo>
                        <a:pt x="432" y="262"/>
                      </a:lnTo>
                      <a:lnTo>
                        <a:pt x="436" y="274"/>
                      </a:lnTo>
                      <a:lnTo>
                        <a:pt x="439" y="287"/>
                      </a:lnTo>
                      <a:lnTo>
                        <a:pt x="441" y="300"/>
                      </a:lnTo>
                      <a:lnTo>
                        <a:pt x="443" y="313"/>
                      </a:lnTo>
                      <a:lnTo>
                        <a:pt x="441" y="325"/>
                      </a:lnTo>
                      <a:lnTo>
                        <a:pt x="439" y="338"/>
                      </a:lnTo>
                      <a:lnTo>
                        <a:pt x="436" y="350"/>
                      </a:lnTo>
                      <a:lnTo>
                        <a:pt x="432" y="362"/>
                      </a:lnTo>
                      <a:lnTo>
                        <a:pt x="426" y="374"/>
                      </a:lnTo>
                      <a:lnTo>
                        <a:pt x="420" y="384"/>
                      </a:lnTo>
                      <a:lnTo>
                        <a:pt x="413" y="394"/>
                      </a:lnTo>
                      <a:lnTo>
                        <a:pt x="404" y="404"/>
                      </a:lnTo>
                      <a:lnTo>
                        <a:pt x="395" y="411"/>
                      </a:lnTo>
                      <a:lnTo>
                        <a:pt x="386" y="418"/>
                      </a:lnTo>
                      <a:lnTo>
                        <a:pt x="375" y="425"/>
                      </a:lnTo>
                      <a:lnTo>
                        <a:pt x="363" y="430"/>
                      </a:lnTo>
                      <a:lnTo>
                        <a:pt x="352" y="436"/>
                      </a:lnTo>
                      <a:lnTo>
                        <a:pt x="340" y="439"/>
                      </a:lnTo>
                      <a:lnTo>
                        <a:pt x="327" y="440"/>
                      </a:lnTo>
                      <a:lnTo>
                        <a:pt x="314" y="441"/>
                      </a:lnTo>
                      <a:close/>
                      <a:moveTo>
                        <a:pt x="621" y="385"/>
                      </a:moveTo>
                      <a:lnTo>
                        <a:pt x="571" y="355"/>
                      </a:lnTo>
                      <a:lnTo>
                        <a:pt x="572" y="346"/>
                      </a:lnTo>
                      <a:lnTo>
                        <a:pt x="573" y="335"/>
                      </a:lnTo>
                      <a:lnTo>
                        <a:pt x="574" y="323"/>
                      </a:lnTo>
                      <a:lnTo>
                        <a:pt x="574" y="313"/>
                      </a:lnTo>
                      <a:lnTo>
                        <a:pt x="574" y="302"/>
                      </a:lnTo>
                      <a:lnTo>
                        <a:pt x="573" y="291"/>
                      </a:lnTo>
                      <a:lnTo>
                        <a:pt x="572" y="280"/>
                      </a:lnTo>
                      <a:lnTo>
                        <a:pt x="570" y="269"/>
                      </a:lnTo>
                      <a:lnTo>
                        <a:pt x="620" y="241"/>
                      </a:lnTo>
                      <a:lnTo>
                        <a:pt x="623" y="239"/>
                      </a:lnTo>
                      <a:lnTo>
                        <a:pt x="624" y="237"/>
                      </a:lnTo>
                      <a:lnTo>
                        <a:pt x="627" y="234"/>
                      </a:lnTo>
                      <a:lnTo>
                        <a:pt x="628" y="231"/>
                      </a:lnTo>
                      <a:lnTo>
                        <a:pt x="628" y="228"/>
                      </a:lnTo>
                      <a:lnTo>
                        <a:pt x="628" y="226"/>
                      </a:lnTo>
                      <a:lnTo>
                        <a:pt x="628" y="223"/>
                      </a:lnTo>
                      <a:lnTo>
                        <a:pt x="625" y="219"/>
                      </a:lnTo>
                      <a:lnTo>
                        <a:pt x="551" y="90"/>
                      </a:lnTo>
                      <a:lnTo>
                        <a:pt x="548" y="87"/>
                      </a:lnTo>
                      <a:lnTo>
                        <a:pt x="546" y="85"/>
                      </a:lnTo>
                      <a:lnTo>
                        <a:pt x="544" y="84"/>
                      </a:lnTo>
                      <a:lnTo>
                        <a:pt x="541" y="83"/>
                      </a:lnTo>
                      <a:lnTo>
                        <a:pt x="539" y="81"/>
                      </a:lnTo>
                      <a:lnTo>
                        <a:pt x="536" y="81"/>
                      </a:lnTo>
                      <a:lnTo>
                        <a:pt x="532" y="83"/>
                      </a:lnTo>
                      <a:lnTo>
                        <a:pt x="530" y="84"/>
                      </a:lnTo>
                      <a:lnTo>
                        <a:pt x="481" y="113"/>
                      </a:lnTo>
                      <a:lnTo>
                        <a:pt x="465" y="99"/>
                      </a:lnTo>
                      <a:lnTo>
                        <a:pt x="447" y="88"/>
                      </a:lnTo>
                      <a:lnTo>
                        <a:pt x="438" y="83"/>
                      </a:lnTo>
                      <a:lnTo>
                        <a:pt x="429" y="77"/>
                      </a:lnTo>
                      <a:lnTo>
                        <a:pt x="418" y="73"/>
                      </a:lnTo>
                      <a:lnTo>
                        <a:pt x="407" y="69"/>
                      </a:lnTo>
                      <a:lnTo>
                        <a:pt x="407" y="15"/>
                      </a:lnTo>
                      <a:lnTo>
                        <a:pt x="407" y="12"/>
                      </a:lnTo>
                      <a:lnTo>
                        <a:pt x="406" y="10"/>
                      </a:lnTo>
                      <a:lnTo>
                        <a:pt x="404" y="7"/>
                      </a:lnTo>
                      <a:lnTo>
                        <a:pt x="403" y="4"/>
                      </a:lnTo>
                      <a:lnTo>
                        <a:pt x="401" y="2"/>
                      </a:lnTo>
                      <a:lnTo>
                        <a:pt x="398" y="1"/>
                      </a:lnTo>
                      <a:lnTo>
                        <a:pt x="395" y="0"/>
                      </a:lnTo>
                      <a:lnTo>
                        <a:pt x="392" y="0"/>
                      </a:lnTo>
                      <a:lnTo>
                        <a:pt x="241" y="0"/>
                      </a:lnTo>
                      <a:lnTo>
                        <a:pt x="238" y="0"/>
                      </a:lnTo>
                      <a:lnTo>
                        <a:pt x="235" y="1"/>
                      </a:lnTo>
                      <a:lnTo>
                        <a:pt x="233" y="2"/>
                      </a:lnTo>
                      <a:lnTo>
                        <a:pt x="231" y="4"/>
                      </a:lnTo>
                      <a:lnTo>
                        <a:pt x="229" y="7"/>
                      </a:lnTo>
                      <a:lnTo>
                        <a:pt x="227" y="10"/>
                      </a:lnTo>
                      <a:lnTo>
                        <a:pt x="226" y="12"/>
                      </a:lnTo>
                      <a:lnTo>
                        <a:pt x="226" y="15"/>
                      </a:lnTo>
                      <a:lnTo>
                        <a:pt x="226" y="69"/>
                      </a:lnTo>
                      <a:lnTo>
                        <a:pt x="216" y="72"/>
                      </a:lnTo>
                      <a:lnTo>
                        <a:pt x="206" y="76"/>
                      </a:lnTo>
                      <a:lnTo>
                        <a:pt x="196" y="80"/>
                      </a:lnTo>
                      <a:lnTo>
                        <a:pt x="187" y="86"/>
                      </a:lnTo>
                      <a:lnTo>
                        <a:pt x="177" y="91"/>
                      </a:lnTo>
                      <a:lnTo>
                        <a:pt x="168" y="98"/>
                      </a:lnTo>
                      <a:lnTo>
                        <a:pt x="159" y="105"/>
                      </a:lnTo>
                      <a:lnTo>
                        <a:pt x="149" y="113"/>
                      </a:lnTo>
                      <a:lnTo>
                        <a:pt x="98" y="84"/>
                      </a:lnTo>
                      <a:lnTo>
                        <a:pt x="96" y="83"/>
                      </a:lnTo>
                      <a:lnTo>
                        <a:pt x="93" y="81"/>
                      </a:lnTo>
                      <a:lnTo>
                        <a:pt x="90" y="81"/>
                      </a:lnTo>
                      <a:lnTo>
                        <a:pt x="87" y="83"/>
                      </a:lnTo>
                      <a:lnTo>
                        <a:pt x="84" y="84"/>
                      </a:lnTo>
                      <a:lnTo>
                        <a:pt x="82" y="85"/>
                      </a:lnTo>
                      <a:lnTo>
                        <a:pt x="80" y="87"/>
                      </a:lnTo>
                      <a:lnTo>
                        <a:pt x="78" y="90"/>
                      </a:lnTo>
                      <a:lnTo>
                        <a:pt x="3" y="219"/>
                      </a:lnTo>
                      <a:lnTo>
                        <a:pt x="1" y="222"/>
                      </a:lnTo>
                      <a:lnTo>
                        <a:pt x="1" y="225"/>
                      </a:lnTo>
                      <a:lnTo>
                        <a:pt x="1" y="228"/>
                      </a:lnTo>
                      <a:lnTo>
                        <a:pt x="1" y="230"/>
                      </a:lnTo>
                      <a:lnTo>
                        <a:pt x="4" y="236"/>
                      </a:lnTo>
                      <a:lnTo>
                        <a:pt x="8" y="241"/>
                      </a:lnTo>
                      <a:lnTo>
                        <a:pt x="57" y="269"/>
                      </a:lnTo>
                      <a:lnTo>
                        <a:pt x="56" y="280"/>
                      </a:lnTo>
                      <a:lnTo>
                        <a:pt x="55" y="291"/>
                      </a:lnTo>
                      <a:lnTo>
                        <a:pt x="54" y="302"/>
                      </a:lnTo>
                      <a:lnTo>
                        <a:pt x="54" y="313"/>
                      </a:lnTo>
                      <a:lnTo>
                        <a:pt x="54" y="323"/>
                      </a:lnTo>
                      <a:lnTo>
                        <a:pt x="55" y="335"/>
                      </a:lnTo>
                      <a:lnTo>
                        <a:pt x="56" y="346"/>
                      </a:lnTo>
                      <a:lnTo>
                        <a:pt x="57" y="355"/>
                      </a:lnTo>
                      <a:lnTo>
                        <a:pt x="7" y="385"/>
                      </a:lnTo>
                      <a:lnTo>
                        <a:pt x="5" y="387"/>
                      </a:lnTo>
                      <a:lnTo>
                        <a:pt x="3" y="389"/>
                      </a:lnTo>
                      <a:lnTo>
                        <a:pt x="2" y="391"/>
                      </a:lnTo>
                      <a:lnTo>
                        <a:pt x="1" y="394"/>
                      </a:lnTo>
                      <a:lnTo>
                        <a:pt x="0" y="396"/>
                      </a:lnTo>
                      <a:lnTo>
                        <a:pt x="1" y="399"/>
                      </a:lnTo>
                      <a:lnTo>
                        <a:pt x="1" y="402"/>
                      </a:lnTo>
                      <a:lnTo>
                        <a:pt x="2" y="405"/>
                      </a:lnTo>
                      <a:lnTo>
                        <a:pt x="78" y="536"/>
                      </a:lnTo>
                      <a:lnTo>
                        <a:pt x="81" y="540"/>
                      </a:lnTo>
                      <a:lnTo>
                        <a:pt x="86" y="543"/>
                      </a:lnTo>
                      <a:lnTo>
                        <a:pt x="89" y="544"/>
                      </a:lnTo>
                      <a:lnTo>
                        <a:pt x="93" y="544"/>
                      </a:lnTo>
                      <a:lnTo>
                        <a:pt x="95" y="543"/>
                      </a:lnTo>
                      <a:lnTo>
                        <a:pt x="98" y="542"/>
                      </a:lnTo>
                      <a:lnTo>
                        <a:pt x="149" y="513"/>
                      </a:lnTo>
                      <a:lnTo>
                        <a:pt x="159" y="520"/>
                      </a:lnTo>
                      <a:lnTo>
                        <a:pt x="168" y="527"/>
                      </a:lnTo>
                      <a:lnTo>
                        <a:pt x="177" y="533"/>
                      </a:lnTo>
                      <a:lnTo>
                        <a:pt x="187" y="539"/>
                      </a:lnTo>
                      <a:lnTo>
                        <a:pt x="196" y="544"/>
                      </a:lnTo>
                      <a:lnTo>
                        <a:pt x="206" y="549"/>
                      </a:lnTo>
                      <a:lnTo>
                        <a:pt x="216" y="552"/>
                      </a:lnTo>
                      <a:lnTo>
                        <a:pt x="226" y="556"/>
                      </a:lnTo>
                      <a:lnTo>
                        <a:pt x="226" y="614"/>
                      </a:lnTo>
                      <a:lnTo>
                        <a:pt x="226" y="617"/>
                      </a:lnTo>
                      <a:lnTo>
                        <a:pt x="227" y="620"/>
                      </a:lnTo>
                      <a:lnTo>
                        <a:pt x="229" y="623"/>
                      </a:lnTo>
                      <a:lnTo>
                        <a:pt x="231" y="625"/>
                      </a:lnTo>
                      <a:lnTo>
                        <a:pt x="233" y="627"/>
                      </a:lnTo>
                      <a:lnTo>
                        <a:pt x="235" y="628"/>
                      </a:lnTo>
                      <a:lnTo>
                        <a:pt x="238" y="629"/>
                      </a:lnTo>
                      <a:lnTo>
                        <a:pt x="241" y="629"/>
                      </a:lnTo>
                      <a:lnTo>
                        <a:pt x="392" y="629"/>
                      </a:lnTo>
                      <a:lnTo>
                        <a:pt x="395" y="629"/>
                      </a:lnTo>
                      <a:lnTo>
                        <a:pt x="398" y="628"/>
                      </a:lnTo>
                      <a:lnTo>
                        <a:pt x="401" y="627"/>
                      </a:lnTo>
                      <a:lnTo>
                        <a:pt x="403" y="625"/>
                      </a:lnTo>
                      <a:lnTo>
                        <a:pt x="404" y="623"/>
                      </a:lnTo>
                      <a:lnTo>
                        <a:pt x="406" y="620"/>
                      </a:lnTo>
                      <a:lnTo>
                        <a:pt x="407" y="617"/>
                      </a:lnTo>
                      <a:lnTo>
                        <a:pt x="407" y="614"/>
                      </a:lnTo>
                      <a:lnTo>
                        <a:pt x="407" y="556"/>
                      </a:lnTo>
                      <a:lnTo>
                        <a:pt x="418" y="552"/>
                      </a:lnTo>
                      <a:lnTo>
                        <a:pt x="429" y="548"/>
                      </a:lnTo>
                      <a:lnTo>
                        <a:pt x="438" y="544"/>
                      </a:lnTo>
                      <a:lnTo>
                        <a:pt x="447" y="538"/>
                      </a:lnTo>
                      <a:lnTo>
                        <a:pt x="465" y="527"/>
                      </a:lnTo>
                      <a:lnTo>
                        <a:pt x="481" y="513"/>
                      </a:lnTo>
                      <a:lnTo>
                        <a:pt x="530" y="542"/>
                      </a:lnTo>
                      <a:lnTo>
                        <a:pt x="533" y="543"/>
                      </a:lnTo>
                      <a:lnTo>
                        <a:pt x="537" y="544"/>
                      </a:lnTo>
                      <a:lnTo>
                        <a:pt x="539" y="544"/>
                      </a:lnTo>
                      <a:lnTo>
                        <a:pt x="542" y="543"/>
                      </a:lnTo>
                      <a:lnTo>
                        <a:pt x="545" y="543"/>
                      </a:lnTo>
                      <a:lnTo>
                        <a:pt x="547" y="540"/>
                      </a:lnTo>
                      <a:lnTo>
                        <a:pt x="550" y="539"/>
                      </a:lnTo>
                      <a:lnTo>
                        <a:pt x="552" y="536"/>
                      </a:lnTo>
                      <a:lnTo>
                        <a:pt x="627" y="405"/>
                      </a:lnTo>
                      <a:lnTo>
                        <a:pt x="628" y="402"/>
                      </a:lnTo>
                      <a:lnTo>
                        <a:pt x="628" y="399"/>
                      </a:lnTo>
                      <a:lnTo>
                        <a:pt x="629" y="396"/>
                      </a:lnTo>
                      <a:lnTo>
                        <a:pt x="628" y="394"/>
                      </a:lnTo>
                      <a:lnTo>
                        <a:pt x="627" y="391"/>
                      </a:lnTo>
                      <a:lnTo>
                        <a:pt x="625" y="389"/>
                      </a:lnTo>
                      <a:lnTo>
                        <a:pt x="623" y="387"/>
                      </a:lnTo>
                      <a:lnTo>
                        <a:pt x="621" y="38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7" name="Google Shape;197;p27"/>
                <p:cNvSpPr/>
                <p:nvPr/>
              </p:nvSpPr>
              <p:spPr>
                <a:xfrm>
                  <a:off x="7781925" y="1387475"/>
                  <a:ext cx="115888" cy="117475"/>
                </a:xfrm>
                <a:custGeom>
                  <a:rect b="b" l="l" r="r" t="t"/>
                  <a:pathLst>
                    <a:path extrusionOk="0" h="369" w="362">
                      <a:moveTo>
                        <a:pt x="181" y="255"/>
                      </a:moveTo>
                      <a:lnTo>
                        <a:pt x="174" y="254"/>
                      </a:lnTo>
                      <a:lnTo>
                        <a:pt x="166" y="253"/>
                      </a:lnTo>
                      <a:lnTo>
                        <a:pt x="160" y="252"/>
                      </a:lnTo>
                      <a:lnTo>
                        <a:pt x="153" y="249"/>
                      </a:lnTo>
                      <a:lnTo>
                        <a:pt x="147" y="247"/>
                      </a:lnTo>
                      <a:lnTo>
                        <a:pt x="141" y="243"/>
                      </a:lnTo>
                      <a:lnTo>
                        <a:pt x="135" y="238"/>
                      </a:lnTo>
                      <a:lnTo>
                        <a:pt x="131" y="234"/>
                      </a:lnTo>
                      <a:lnTo>
                        <a:pt x="125" y="229"/>
                      </a:lnTo>
                      <a:lnTo>
                        <a:pt x="122" y="223"/>
                      </a:lnTo>
                      <a:lnTo>
                        <a:pt x="118" y="218"/>
                      </a:lnTo>
                      <a:lnTo>
                        <a:pt x="115" y="212"/>
                      </a:lnTo>
                      <a:lnTo>
                        <a:pt x="113" y="205"/>
                      </a:lnTo>
                      <a:lnTo>
                        <a:pt x="110" y="198"/>
                      </a:lnTo>
                      <a:lnTo>
                        <a:pt x="109" y="190"/>
                      </a:lnTo>
                      <a:lnTo>
                        <a:pt x="109" y="183"/>
                      </a:lnTo>
                      <a:lnTo>
                        <a:pt x="109" y="176"/>
                      </a:lnTo>
                      <a:lnTo>
                        <a:pt x="110" y="169"/>
                      </a:lnTo>
                      <a:lnTo>
                        <a:pt x="113" y="162"/>
                      </a:lnTo>
                      <a:lnTo>
                        <a:pt x="115" y="156"/>
                      </a:lnTo>
                      <a:lnTo>
                        <a:pt x="118" y="149"/>
                      </a:lnTo>
                      <a:lnTo>
                        <a:pt x="122" y="143"/>
                      </a:lnTo>
                      <a:lnTo>
                        <a:pt x="125" y="138"/>
                      </a:lnTo>
                      <a:lnTo>
                        <a:pt x="131" y="132"/>
                      </a:lnTo>
                      <a:lnTo>
                        <a:pt x="135" y="128"/>
                      </a:lnTo>
                      <a:lnTo>
                        <a:pt x="141" y="124"/>
                      </a:lnTo>
                      <a:lnTo>
                        <a:pt x="147" y="121"/>
                      </a:lnTo>
                      <a:lnTo>
                        <a:pt x="153" y="117"/>
                      </a:lnTo>
                      <a:lnTo>
                        <a:pt x="160" y="114"/>
                      </a:lnTo>
                      <a:lnTo>
                        <a:pt x="166" y="113"/>
                      </a:lnTo>
                      <a:lnTo>
                        <a:pt x="174" y="112"/>
                      </a:lnTo>
                      <a:lnTo>
                        <a:pt x="181" y="111"/>
                      </a:lnTo>
                      <a:lnTo>
                        <a:pt x="189" y="112"/>
                      </a:lnTo>
                      <a:lnTo>
                        <a:pt x="195" y="113"/>
                      </a:lnTo>
                      <a:lnTo>
                        <a:pt x="202" y="114"/>
                      </a:lnTo>
                      <a:lnTo>
                        <a:pt x="209" y="117"/>
                      </a:lnTo>
                      <a:lnTo>
                        <a:pt x="215" y="121"/>
                      </a:lnTo>
                      <a:lnTo>
                        <a:pt x="221" y="124"/>
                      </a:lnTo>
                      <a:lnTo>
                        <a:pt x="226" y="128"/>
                      </a:lnTo>
                      <a:lnTo>
                        <a:pt x="231" y="132"/>
                      </a:lnTo>
                      <a:lnTo>
                        <a:pt x="236" y="138"/>
                      </a:lnTo>
                      <a:lnTo>
                        <a:pt x="240" y="143"/>
                      </a:lnTo>
                      <a:lnTo>
                        <a:pt x="244" y="149"/>
                      </a:lnTo>
                      <a:lnTo>
                        <a:pt x="247" y="156"/>
                      </a:lnTo>
                      <a:lnTo>
                        <a:pt x="250" y="162"/>
                      </a:lnTo>
                      <a:lnTo>
                        <a:pt x="251" y="169"/>
                      </a:lnTo>
                      <a:lnTo>
                        <a:pt x="252" y="176"/>
                      </a:lnTo>
                      <a:lnTo>
                        <a:pt x="253" y="183"/>
                      </a:lnTo>
                      <a:lnTo>
                        <a:pt x="252" y="190"/>
                      </a:lnTo>
                      <a:lnTo>
                        <a:pt x="251" y="198"/>
                      </a:lnTo>
                      <a:lnTo>
                        <a:pt x="250" y="205"/>
                      </a:lnTo>
                      <a:lnTo>
                        <a:pt x="247" y="212"/>
                      </a:lnTo>
                      <a:lnTo>
                        <a:pt x="244" y="218"/>
                      </a:lnTo>
                      <a:lnTo>
                        <a:pt x="240" y="223"/>
                      </a:lnTo>
                      <a:lnTo>
                        <a:pt x="236" y="229"/>
                      </a:lnTo>
                      <a:lnTo>
                        <a:pt x="231" y="234"/>
                      </a:lnTo>
                      <a:lnTo>
                        <a:pt x="226" y="238"/>
                      </a:lnTo>
                      <a:lnTo>
                        <a:pt x="221" y="243"/>
                      </a:lnTo>
                      <a:lnTo>
                        <a:pt x="215" y="247"/>
                      </a:lnTo>
                      <a:lnTo>
                        <a:pt x="209" y="249"/>
                      </a:lnTo>
                      <a:lnTo>
                        <a:pt x="202" y="252"/>
                      </a:lnTo>
                      <a:lnTo>
                        <a:pt x="195" y="253"/>
                      </a:lnTo>
                      <a:lnTo>
                        <a:pt x="189" y="254"/>
                      </a:lnTo>
                      <a:lnTo>
                        <a:pt x="181" y="255"/>
                      </a:lnTo>
                      <a:close/>
                      <a:moveTo>
                        <a:pt x="354" y="223"/>
                      </a:moveTo>
                      <a:lnTo>
                        <a:pt x="327" y="207"/>
                      </a:lnTo>
                      <a:lnTo>
                        <a:pt x="328" y="195"/>
                      </a:lnTo>
                      <a:lnTo>
                        <a:pt x="328" y="183"/>
                      </a:lnTo>
                      <a:lnTo>
                        <a:pt x="328" y="172"/>
                      </a:lnTo>
                      <a:lnTo>
                        <a:pt x="327" y="160"/>
                      </a:lnTo>
                      <a:lnTo>
                        <a:pt x="354" y="144"/>
                      </a:lnTo>
                      <a:lnTo>
                        <a:pt x="357" y="143"/>
                      </a:lnTo>
                      <a:lnTo>
                        <a:pt x="359" y="141"/>
                      </a:lnTo>
                      <a:lnTo>
                        <a:pt x="360" y="139"/>
                      </a:lnTo>
                      <a:lnTo>
                        <a:pt x="361" y="136"/>
                      </a:lnTo>
                      <a:lnTo>
                        <a:pt x="362" y="132"/>
                      </a:lnTo>
                      <a:lnTo>
                        <a:pt x="362" y="129"/>
                      </a:lnTo>
                      <a:lnTo>
                        <a:pt x="361" y="126"/>
                      </a:lnTo>
                      <a:lnTo>
                        <a:pt x="360" y="124"/>
                      </a:lnTo>
                      <a:lnTo>
                        <a:pt x="322" y="59"/>
                      </a:lnTo>
                      <a:lnTo>
                        <a:pt x="320" y="56"/>
                      </a:lnTo>
                      <a:lnTo>
                        <a:pt x="318" y="54"/>
                      </a:lnTo>
                      <a:lnTo>
                        <a:pt x="316" y="53"/>
                      </a:lnTo>
                      <a:lnTo>
                        <a:pt x="313" y="51"/>
                      </a:lnTo>
                      <a:lnTo>
                        <a:pt x="309" y="51"/>
                      </a:lnTo>
                      <a:lnTo>
                        <a:pt x="307" y="51"/>
                      </a:lnTo>
                      <a:lnTo>
                        <a:pt x="304" y="52"/>
                      </a:lnTo>
                      <a:lnTo>
                        <a:pt x="301" y="53"/>
                      </a:lnTo>
                      <a:lnTo>
                        <a:pt x="274" y="69"/>
                      </a:lnTo>
                      <a:lnTo>
                        <a:pt x="266" y="63"/>
                      </a:lnTo>
                      <a:lnTo>
                        <a:pt x="256" y="56"/>
                      </a:lnTo>
                      <a:lnTo>
                        <a:pt x="246" y="51"/>
                      </a:lnTo>
                      <a:lnTo>
                        <a:pt x="237" y="47"/>
                      </a:lnTo>
                      <a:lnTo>
                        <a:pt x="237" y="14"/>
                      </a:lnTo>
                      <a:lnTo>
                        <a:pt x="236" y="10"/>
                      </a:lnTo>
                      <a:lnTo>
                        <a:pt x="236" y="8"/>
                      </a:lnTo>
                      <a:lnTo>
                        <a:pt x="233" y="5"/>
                      </a:lnTo>
                      <a:lnTo>
                        <a:pt x="232" y="3"/>
                      </a:lnTo>
                      <a:lnTo>
                        <a:pt x="229" y="2"/>
                      </a:lnTo>
                      <a:lnTo>
                        <a:pt x="227" y="1"/>
                      </a:lnTo>
                      <a:lnTo>
                        <a:pt x="224" y="0"/>
                      </a:lnTo>
                      <a:lnTo>
                        <a:pt x="222" y="0"/>
                      </a:lnTo>
                      <a:lnTo>
                        <a:pt x="146" y="0"/>
                      </a:lnTo>
                      <a:lnTo>
                        <a:pt x="143" y="0"/>
                      </a:lnTo>
                      <a:lnTo>
                        <a:pt x="140" y="1"/>
                      </a:lnTo>
                      <a:lnTo>
                        <a:pt x="137" y="2"/>
                      </a:lnTo>
                      <a:lnTo>
                        <a:pt x="135" y="3"/>
                      </a:lnTo>
                      <a:lnTo>
                        <a:pt x="134" y="5"/>
                      </a:lnTo>
                      <a:lnTo>
                        <a:pt x="132" y="8"/>
                      </a:lnTo>
                      <a:lnTo>
                        <a:pt x="132" y="10"/>
                      </a:lnTo>
                      <a:lnTo>
                        <a:pt x="131" y="14"/>
                      </a:lnTo>
                      <a:lnTo>
                        <a:pt x="131" y="47"/>
                      </a:lnTo>
                      <a:lnTo>
                        <a:pt x="120" y="52"/>
                      </a:lnTo>
                      <a:lnTo>
                        <a:pt x="109" y="57"/>
                      </a:lnTo>
                      <a:lnTo>
                        <a:pt x="99" y="63"/>
                      </a:lnTo>
                      <a:lnTo>
                        <a:pt x="90" y="69"/>
                      </a:lnTo>
                      <a:lnTo>
                        <a:pt x="61" y="53"/>
                      </a:lnTo>
                      <a:lnTo>
                        <a:pt x="58" y="52"/>
                      </a:lnTo>
                      <a:lnTo>
                        <a:pt x="55" y="51"/>
                      </a:lnTo>
                      <a:lnTo>
                        <a:pt x="53" y="51"/>
                      </a:lnTo>
                      <a:lnTo>
                        <a:pt x="49" y="51"/>
                      </a:lnTo>
                      <a:lnTo>
                        <a:pt x="47" y="52"/>
                      </a:lnTo>
                      <a:lnTo>
                        <a:pt x="44" y="54"/>
                      </a:lnTo>
                      <a:lnTo>
                        <a:pt x="42" y="56"/>
                      </a:lnTo>
                      <a:lnTo>
                        <a:pt x="41" y="59"/>
                      </a:lnTo>
                      <a:lnTo>
                        <a:pt x="2" y="124"/>
                      </a:lnTo>
                      <a:lnTo>
                        <a:pt x="1" y="126"/>
                      </a:lnTo>
                      <a:lnTo>
                        <a:pt x="0" y="129"/>
                      </a:lnTo>
                      <a:lnTo>
                        <a:pt x="0" y="132"/>
                      </a:lnTo>
                      <a:lnTo>
                        <a:pt x="1" y="136"/>
                      </a:lnTo>
                      <a:lnTo>
                        <a:pt x="2" y="139"/>
                      </a:lnTo>
                      <a:lnTo>
                        <a:pt x="3" y="141"/>
                      </a:lnTo>
                      <a:lnTo>
                        <a:pt x="6" y="143"/>
                      </a:lnTo>
                      <a:lnTo>
                        <a:pt x="8" y="144"/>
                      </a:lnTo>
                      <a:lnTo>
                        <a:pt x="36" y="160"/>
                      </a:lnTo>
                      <a:lnTo>
                        <a:pt x="34" y="172"/>
                      </a:lnTo>
                      <a:lnTo>
                        <a:pt x="34" y="183"/>
                      </a:lnTo>
                      <a:lnTo>
                        <a:pt x="34" y="195"/>
                      </a:lnTo>
                      <a:lnTo>
                        <a:pt x="36" y="207"/>
                      </a:lnTo>
                      <a:lnTo>
                        <a:pt x="8" y="223"/>
                      </a:lnTo>
                      <a:lnTo>
                        <a:pt x="6" y="224"/>
                      </a:lnTo>
                      <a:lnTo>
                        <a:pt x="3" y="227"/>
                      </a:lnTo>
                      <a:lnTo>
                        <a:pt x="1" y="230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0" y="237"/>
                      </a:lnTo>
                      <a:lnTo>
                        <a:pt x="1" y="240"/>
                      </a:lnTo>
                      <a:lnTo>
                        <a:pt x="2" y="243"/>
                      </a:lnTo>
                      <a:lnTo>
                        <a:pt x="40" y="309"/>
                      </a:lnTo>
                      <a:lnTo>
                        <a:pt x="42" y="311"/>
                      </a:lnTo>
                      <a:lnTo>
                        <a:pt x="44" y="313"/>
                      </a:lnTo>
                      <a:lnTo>
                        <a:pt x="46" y="314"/>
                      </a:lnTo>
                      <a:lnTo>
                        <a:pt x="48" y="315"/>
                      </a:lnTo>
                      <a:lnTo>
                        <a:pt x="55" y="316"/>
                      </a:lnTo>
                      <a:lnTo>
                        <a:pt x="60" y="314"/>
                      </a:lnTo>
                      <a:lnTo>
                        <a:pt x="90" y="297"/>
                      </a:lnTo>
                      <a:lnTo>
                        <a:pt x="99" y="304"/>
                      </a:lnTo>
                      <a:lnTo>
                        <a:pt x="109" y="310"/>
                      </a:lnTo>
                      <a:lnTo>
                        <a:pt x="120" y="316"/>
                      </a:lnTo>
                      <a:lnTo>
                        <a:pt x="131" y="321"/>
                      </a:lnTo>
                      <a:lnTo>
                        <a:pt x="131" y="354"/>
                      </a:lnTo>
                      <a:lnTo>
                        <a:pt x="132" y="356"/>
                      </a:lnTo>
                      <a:lnTo>
                        <a:pt x="132" y="359"/>
                      </a:lnTo>
                      <a:lnTo>
                        <a:pt x="134" y="361"/>
                      </a:lnTo>
                      <a:lnTo>
                        <a:pt x="135" y="363"/>
                      </a:lnTo>
                      <a:lnTo>
                        <a:pt x="137" y="366"/>
                      </a:lnTo>
                      <a:lnTo>
                        <a:pt x="140" y="368"/>
                      </a:lnTo>
                      <a:lnTo>
                        <a:pt x="143" y="368"/>
                      </a:lnTo>
                      <a:lnTo>
                        <a:pt x="146" y="369"/>
                      </a:lnTo>
                      <a:lnTo>
                        <a:pt x="222" y="369"/>
                      </a:lnTo>
                      <a:lnTo>
                        <a:pt x="225" y="368"/>
                      </a:lnTo>
                      <a:lnTo>
                        <a:pt x="227" y="368"/>
                      </a:lnTo>
                      <a:lnTo>
                        <a:pt x="229" y="366"/>
                      </a:lnTo>
                      <a:lnTo>
                        <a:pt x="232" y="363"/>
                      </a:lnTo>
                      <a:lnTo>
                        <a:pt x="233" y="361"/>
                      </a:lnTo>
                      <a:lnTo>
                        <a:pt x="236" y="359"/>
                      </a:lnTo>
                      <a:lnTo>
                        <a:pt x="236" y="356"/>
                      </a:lnTo>
                      <a:lnTo>
                        <a:pt x="237" y="354"/>
                      </a:lnTo>
                      <a:lnTo>
                        <a:pt x="237" y="321"/>
                      </a:lnTo>
                      <a:lnTo>
                        <a:pt x="246" y="316"/>
                      </a:lnTo>
                      <a:lnTo>
                        <a:pt x="256" y="311"/>
                      </a:lnTo>
                      <a:lnTo>
                        <a:pt x="266" y="305"/>
                      </a:lnTo>
                      <a:lnTo>
                        <a:pt x="274" y="298"/>
                      </a:lnTo>
                      <a:lnTo>
                        <a:pt x="302" y="313"/>
                      </a:lnTo>
                      <a:lnTo>
                        <a:pt x="305" y="315"/>
                      </a:lnTo>
                      <a:lnTo>
                        <a:pt x="307" y="315"/>
                      </a:lnTo>
                      <a:lnTo>
                        <a:pt x="310" y="316"/>
                      </a:lnTo>
                      <a:lnTo>
                        <a:pt x="314" y="316"/>
                      </a:lnTo>
                      <a:lnTo>
                        <a:pt x="319" y="313"/>
                      </a:lnTo>
                      <a:lnTo>
                        <a:pt x="322" y="309"/>
                      </a:lnTo>
                      <a:lnTo>
                        <a:pt x="360" y="243"/>
                      </a:lnTo>
                      <a:lnTo>
                        <a:pt x="362" y="240"/>
                      </a:lnTo>
                      <a:lnTo>
                        <a:pt x="362" y="237"/>
                      </a:lnTo>
                      <a:lnTo>
                        <a:pt x="362" y="234"/>
                      </a:lnTo>
                      <a:lnTo>
                        <a:pt x="362" y="232"/>
                      </a:lnTo>
                      <a:lnTo>
                        <a:pt x="361" y="229"/>
                      </a:lnTo>
                      <a:lnTo>
                        <a:pt x="359" y="227"/>
                      </a:lnTo>
                      <a:lnTo>
                        <a:pt x="357" y="224"/>
                      </a:lnTo>
                      <a:lnTo>
                        <a:pt x="354" y="223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98" name="Google Shape;198;p27"/>
            <p:cNvGrpSpPr/>
            <p:nvPr/>
          </p:nvGrpSpPr>
          <p:grpSpPr>
            <a:xfrm>
              <a:off x="1001229" y="3885563"/>
              <a:ext cx="3771900" cy="939800"/>
              <a:chOff x="838200" y="3235325"/>
              <a:chExt cx="3771900" cy="939800"/>
            </a:xfrm>
          </p:grpSpPr>
          <p:sp>
            <p:nvSpPr>
              <p:cNvPr id="199" name="Google Shape;199;p27"/>
              <p:cNvSpPr/>
              <p:nvPr/>
            </p:nvSpPr>
            <p:spPr>
              <a:xfrm>
                <a:off x="838200" y="3334727"/>
                <a:ext cx="3660775" cy="740997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Aharoni"/>
                    <a:ea typeface="Aharoni"/>
                    <a:cs typeface="Aharoni"/>
                    <a:sym typeface="Aharoni"/>
                  </a:rPr>
                  <a:t>IMPLEMENT </a:t>
                </a:r>
                <a:endParaRPr b="1" i="0" sz="1600" u="none" cap="none" strike="noStrike">
                  <a:solidFill>
                    <a:schemeClr val="lt1"/>
                  </a:solidFill>
                  <a:latin typeface="Aharoni"/>
                  <a:ea typeface="Aharoni"/>
                  <a:cs typeface="Aharoni"/>
                  <a:sym typeface="Aharoni"/>
                </a:endParaRPr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3670300" y="3235325"/>
                <a:ext cx="939800" cy="939800"/>
              </a:xfrm>
              <a:prstGeom prst="ellipse">
                <a:avLst/>
              </a:prstGeom>
              <a:solidFill>
                <a:srgbClr val="CA7A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descr="Presentation with checklist" id="201" name="Google Shape;201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83806" y="3351526"/>
                <a:ext cx="763588" cy="763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2" name="Google Shape;202;p27"/>
            <p:cNvGrpSpPr/>
            <p:nvPr/>
          </p:nvGrpSpPr>
          <p:grpSpPr>
            <a:xfrm>
              <a:off x="7214123" y="3842517"/>
              <a:ext cx="3660775" cy="939800"/>
              <a:chOff x="7214123" y="3912857"/>
              <a:chExt cx="3660775" cy="939800"/>
            </a:xfrm>
          </p:grpSpPr>
          <p:grpSp>
            <p:nvGrpSpPr>
              <p:cNvPr id="203" name="Google Shape;203;p27"/>
              <p:cNvGrpSpPr/>
              <p:nvPr/>
            </p:nvGrpSpPr>
            <p:grpSpPr>
              <a:xfrm>
                <a:off x="7214123" y="3912857"/>
                <a:ext cx="3660775" cy="939800"/>
                <a:chOff x="6943725" y="5050814"/>
                <a:chExt cx="3660775" cy="939800"/>
              </a:xfrm>
            </p:grpSpPr>
            <p:sp>
              <p:nvSpPr>
                <p:cNvPr id="204" name="Google Shape;204;p27"/>
                <p:cNvSpPr/>
                <p:nvPr/>
              </p:nvSpPr>
              <p:spPr>
                <a:xfrm>
                  <a:off x="6943725" y="5154978"/>
                  <a:ext cx="3660775" cy="74099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chemeClr val="lt1"/>
                      </a:solidFill>
                      <a:latin typeface="Aharoni"/>
                      <a:ea typeface="Aharoni"/>
                      <a:cs typeface="Aharoni"/>
                      <a:sym typeface="Aharoni"/>
                    </a:rPr>
                    <a:t>CLEAN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5" name="Google Shape;205;p27"/>
                <p:cNvSpPr/>
                <p:nvPr/>
              </p:nvSpPr>
              <p:spPr>
                <a:xfrm>
                  <a:off x="6943726" y="5050814"/>
                  <a:ext cx="939800" cy="939800"/>
                </a:xfrm>
                <a:prstGeom prst="ellipse">
                  <a:avLst/>
                </a:prstGeom>
                <a:solidFill>
                  <a:srgbClr val="CA7A0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descr="A close up of a logo&#10;&#10;Description automatically generated" id="206" name="Google Shape;206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59295" y="4123225"/>
                <a:ext cx="609936" cy="6099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7" name="Google Shape;207;p27"/>
            <p:cNvGrpSpPr/>
            <p:nvPr/>
          </p:nvGrpSpPr>
          <p:grpSpPr>
            <a:xfrm>
              <a:off x="6555946" y="4976162"/>
              <a:ext cx="3691949" cy="939800"/>
              <a:chOff x="6474115" y="5089544"/>
              <a:chExt cx="3691949" cy="939800"/>
            </a:xfrm>
          </p:grpSpPr>
          <p:grpSp>
            <p:nvGrpSpPr>
              <p:cNvPr id="208" name="Google Shape;208;p27"/>
              <p:cNvGrpSpPr/>
              <p:nvPr/>
            </p:nvGrpSpPr>
            <p:grpSpPr>
              <a:xfrm>
                <a:off x="6474115" y="5089544"/>
                <a:ext cx="3691949" cy="939800"/>
                <a:chOff x="7134226" y="3904639"/>
                <a:chExt cx="3691949" cy="939800"/>
              </a:xfrm>
            </p:grpSpPr>
            <p:sp>
              <p:nvSpPr>
                <p:cNvPr id="209" name="Google Shape;209;p27"/>
                <p:cNvSpPr/>
                <p:nvPr/>
              </p:nvSpPr>
              <p:spPr>
                <a:xfrm>
                  <a:off x="7165400" y="4004041"/>
                  <a:ext cx="3660775" cy="74099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chemeClr val="lt1"/>
                      </a:solidFill>
                      <a:latin typeface="Aharoni"/>
                      <a:ea typeface="Aharoni"/>
                      <a:cs typeface="Aharoni"/>
                      <a:sym typeface="Aharoni"/>
                    </a:rPr>
                    <a:t>CODE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27"/>
                <p:cNvSpPr/>
                <p:nvPr/>
              </p:nvSpPr>
              <p:spPr>
                <a:xfrm>
                  <a:off x="7134226" y="3904639"/>
                  <a:ext cx="939800" cy="939800"/>
                </a:xfrm>
                <a:prstGeom prst="ellipse">
                  <a:avLst/>
                </a:prstGeom>
                <a:solidFill>
                  <a:srgbClr val="0C829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descr="A close up of a logo&#10;&#10;Description automatically generated" id="211" name="Google Shape;211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33791" y="5277299"/>
                <a:ext cx="571223" cy="5642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2" name="Google Shape;212;p27"/>
            <p:cNvGrpSpPr/>
            <p:nvPr/>
          </p:nvGrpSpPr>
          <p:grpSpPr>
            <a:xfrm>
              <a:off x="7352153" y="2660325"/>
              <a:ext cx="3660775" cy="939800"/>
              <a:chOff x="7380289" y="2716597"/>
              <a:chExt cx="3660775" cy="939800"/>
            </a:xfrm>
          </p:grpSpPr>
          <p:grpSp>
            <p:nvGrpSpPr>
              <p:cNvPr id="213" name="Google Shape;213;p27"/>
              <p:cNvGrpSpPr/>
              <p:nvPr/>
            </p:nvGrpSpPr>
            <p:grpSpPr>
              <a:xfrm>
                <a:off x="7380289" y="2716597"/>
                <a:ext cx="3660775" cy="939800"/>
                <a:chOff x="7331075" y="3817100"/>
                <a:chExt cx="3660775" cy="939800"/>
              </a:xfrm>
            </p:grpSpPr>
            <p:sp>
              <p:nvSpPr>
                <p:cNvPr id="214" name="Google Shape;214;p27"/>
                <p:cNvSpPr/>
                <p:nvPr/>
              </p:nvSpPr>
              <p:spPr>
                <a:xfrm>
                  <a:off x="7331075" y="3921264"/>
                  <a:ext cx="3660775" cy="74099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chemeClr val="lt1"/>
                      </a:solidFill>
                      <a:latin typeface="Aharoni"/>
                      <a:ea typeface="Aharoni"/>
                      <a:cs typeface="Aharoni"/>
                      <a:sym typeface="Aharoni"/>
                    </a:rPr>
                    <a:t>SCOPE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7331076" y="3817100"/>
                  <a:ext cx="939800" cy="939800"/>
                </a:xfrm>
                <a:prstGeom prst="ellipse">
                  <a:avLst/>
                </a:prstGeom>
                <a:solidFill>
                  <a:srgbClr val="0C829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descr="Target" id="216" name="Google Shape;216;p2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438877" y="2776303"/>
                <a:ext cx="820563" cy="8205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7" name="Google Shape;217;p27"/>
            <p:cNvGrpSpPr/>
            <p:nvPr/>
          </p:nvGrpSpPr>
          <p:grpSpPr>
            <a:xfrm>
              <a:off x="2107755" y="1513534"/>
              <a:ext cx="3676682" cy="939800"/>
              <a:chOff x="1795432" y="1611924"/>
              <a:chExt cx="3676682" cy="939800"/>
            </a:xfrm>
          </p:grpSpPr>
          <p:grpSp>
            <p:nvGrpSpPr>
              <p:cNvPr id="218" name="Google Shape;218;p27"/>
              <p:cNvGrpSpPr/>
              <p:nvPr/>
            </p:nvGrpSpPr>
            <p:grpSpPr>
              <a:xfrm>
                <a:off x="1795432" y="1611924"/>
                <a:ext cx="3676682" cy="939800"/>
                <a:chOff x="2255837" y="527622"/>
                <a:chExt cx="3676682" cy="939800"/>
              </a:xfrm>
            </p:grpSpPr>
            <p:sp>
              <p:nvSpPr>
                <p:cNvPr id="219" name="Google Shape;219;p27"/>
                <p:cNvSpPr/>
                <p:nvPr/>
              </p:nvSpPr>
              <p:spPr>
                <a:xfrm>
                  <a:off x="2255837" y="673006"/>
                  <a:ext cx="3660775" cy="74099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chemeClr val="lt1"/>
                      </a:solidFill>
                      <a:latin typeface="Aharoni"/>
                      <a:ea typeface="Aharoni"/>
                      <a:cs typeface="Aharoni"/>
                      <a:sym typeface="Aharoni"/>
                    </a:rPr>
                    <a:t>DEPLOY</a:t>
                  </a:r>
                  <a:endParaRPr b="1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4992719" y="527622"/>
                  <a:ext cx="939800" cy="939800"/>
                </a:xfrm>
                <a:prstGeom prst="ellipse">
                  <a:avLst/>
                </a:prstGeom>
                <a:solidFill>
                  <a:srgbClr val="CA7A0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descr="A close up of a logo&#10;&#10;Description automatically generated" id="221" name="Google Shape;221;p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659057" y="1670752"/>
                <a:ext cx="669562" cy="6695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2" name="Google Shape;222;p27"/>
            <p:cNvGrpSpPr/>
            <p:nvPr/>
          </p:nvGrpSpPr>
          <p:grpSpPr>
            <a:xfrm>
              <a:off x="6565310" y="1529862"/>
              <a:ext cx="3682579" cy="939800"/>
              <a:chOff x="6832602" y="1529862"/>
              <a:chExt cx="3682579" cy="939800"/>
            </a:xfrm>
          </p:grpSpPr>
          <p:grpSp>
            <p:nvGrpSpPr>
              <p:cNvPr id="223" name="Google Shape;223;p27"/>
              <p:cNvGrpSpPr/>
              <p:nvPr/>
            </p:nvGrpSpPr>
            <p:grpSpPr>
              <a:xfrm>
                <a:off x="6832602" y="1529862"/>
                <a:ext cx="3682579" cy="939800"/>
                <a:chOff x="6921921" y="1530803"/>
                <a:chExt cx="3682579" cy="939800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6943725" y="1613877"/>
                  <a:ext cx="3660775" cy="74099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chemeClr val="lt1"/>
                      </a:solidFill>
                      <a:latin typeface="Aharoni"/>
                      <a:ea typeface="Aharoni"/>
                      <a:cs typeface="Aharoni"/>
                      <a:sym typeface="Aharoni"/>
                    </a:rPr>
                    <a:t>DATA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6921921" y="1530803"/>
                  <a:ext cx="939800" cy="939800"/>
                </a:xfrm>
                <a:prstGeom prst="ellipse">
                  <a:avLst/>
                </a:prstGeom>
                <a:solidFill>
                  <a:srgbClr val="CA7A0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descr="A close up of a logo&#10;&#10;Description automatically generated" id="226" name="Google Shape;226;p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018724" y="1718846"/>
                <a:ext cx="626089" cy="567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8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32" name="Google Shape;232;p28"/>
          <p:cNvSpPr txBox="1"/>
          <p:nvPr/>
        </p:nvSpPr>
        <p:spPr>
          <a:xfrm>
            <a:off x="140925" y="190500"/>
            <a:ext cx="118224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3" name="Google Shape;233;p28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34" name="Google Shape;234;p28"/>
          <p:cNvSpPr/>
          <p:nvPr/>
        </p:nvSpPr>
        <p:spPr>
          <a:xfrm>
            <a:off x="6816970" y="2305685"/>
            <a:ext cx="1371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CONTRIBUTING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28"/>
          <p:cNvGrpSpPr/>
          <p:nvPr/>
        </p:nvGrpSpPr>
        <p:grpSpPr>
          <a:xfrm>
            <a:off x="1965325" y="2038025"/>
            <a:ext cx="2497800" cy="2294677"/>
            <a:chOff x="1178325" y="2072100"/>
            <a:chExt cx="2497800" cy="2294677"/>
          </a:xfrm>
        </p:grpSpPr>
        <p:sp>
          <p:nvSpPr>
            <p:cNvPr id="236" name="Google Shape;236;p28"/>
            <p:cNvSpPr/>
            <p:nvPr/>
          </p:nvSpPr>
          <p:spPr>
            <a:xfrm>
              <a:off x="1178325" y="2072100"/>
              <a:ext cx="249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GENERAL</a:t>
              </a:r>
              <a:endPara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1412685" y="2904838"/>
              <a:ext cx="2000542" cy="14619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ipsum dolor sit amet, consectetur adipiscing elit, sed do eiusmod tempor incididunt ut labore et dolore magna aliqua.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28"/>
          <p:cNvGrpSpPr/>
          <p:nvPr/>
        </p:nvGrpSpPr>
        <p:grpSpPr>
          <a:xfrm>
            <a:off x="9640838" y="1257055"/>
            <a:ext cx="2284286" cy="4765854"/>
            <a:chOff x="3673108" y="1398010"/>
            <a:chExt cx="2497852" cy="4336142"/>
          </a:xfrm>
        </p:grpSpPr>
        <p:sp>
          <p:nvSpPr>
            <p:cNvPr id="239" name="Google Shape;239;p28"/>
            <p:cNvSpPr/>
            <p:nvPr/>
          </p:nvSpPr>
          <p:spPr>
            <a:xfrm rot="5400000">
              <a:off x="2753963" y="2317155"/>
              <a:ext cx="4336142" cy="2497852"/>
            </a:xfrm>
            <a:prstGeom prst="trapezoid">
              <a:avLst>
                <a:gd fmla="val 25000" name="adj"/>
              </a:avLst>
            </a:prstGeom>
            <a:solidFill>
              <a:srgbClr val="CA7A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155322" y="2072089"/>
              <a:ext cx="1552509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052973" y="2749360"/>
              <a:ext cx="1757100" cy="19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ipsum dolor sit amet, consectetur adipiscing elit, sed do eiusmod tempor incididunt ut labore et dolore magna aliqua.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28"/>
          <p:cNvGrpSpPr/>
          <p:nvPr/>
        </p:nvGrpSpPr>
        <p:grpSpPr>
          <a:xfrm>
            <a:off x="7356611" y="1257018"/>
            <a:ext cx="2284329" cy="4765917"/>
            <a:chOff x="3673160" y="1398010"/>
            <a:chExt cx="2497899" cy="4336200"/>
          </a:xfrm>
        </p:grpSpPr>
        <p:sp>
          <p:nvSpPr>
            <p:cNvPr id="243" name="Google Shape;243;p28"/>
            <p:cNvSpPr/>
            <p:nvPr/>
          </p:nvSpPr>
          <p:spPr>
            <a:xfrm rot="5400000">
              <a:off x="2753960" y="2317210"/>
              <a:ext cx="4336200" cy="2497800"/>
            </a:xfrm>
            <a:prstGeom prst="trapezoid">
              <a:avLst>
                <a:gd fmla="val 25000" name="adj"/>
              </a:avLst>
            </a:prstGeom>
            <a:solidFill>
              <a:srgbClr val="0C82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835259" y="2072091"/>
              <a:ext cx="2335800" cy="738600"/>
            </a:xfrm>
            <a:prstGeom prst="rect">
              <a:avLst/>
            </a:prstGeom>
            <a:solidFill>
              <a:srgbClr val="0C82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BOROUGH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835258" y="2629797"/>
              <a:ext cx="2154900" cy="2087700"/>
            </a:xfrm>
            <a:prstGeom prst="rect">
              <a:avLst/>
            </a:prstGeom>
            <a:solidFill>
              <a:srgbClr val="0C82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What were the major cause of accidents?</a:t>
              </a:r>
              <a:endParaRPr b="1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When did accidents occur?</a:t>
              </a:r>
              <a:endParaRPr b="1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Where specifically does accidents happen?</a:t>
              </a:r>
              <a:endParaRPr b="1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5072361" y="1257018"/>
            <a:ext cx="2284275" cy="4765917"/>
            <a:chOff x="3673160" y="1398010"/>
            <a:chExt cx="2497841" cy="4336200"/>
          </a:xfrm>
        </p:grpSpPr>
        <p:sp>
          <p:nvSpPr>
            <p:cNvPr id="247" name="Google Shape;247;p28"/>
            <p:cNvSpPr/>
            <p:nvPr/>
          </p:nvSpPr>
          <p:spPr>
            <a:xfrm rot="5400000">
              <a:off x="2753960" y="2317210"/>
              <a:ext cx="4336200" cy="2497800"/>
            </a:xfrm>
            <a:prstGeom prst="trapezoid">
              <a:avLst>
                <a:gd fmla="val 25000" name="adj"/>
              </a:avLst>
            </a:prstGeom>
            <a:solidFill>
              <a:srgbClr val="CA7A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673201" y="2072091"/>
              <a:ext cx="24978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CONTRIBUTING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FACTORS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4083728" y="2894809"/>
              <a:ext cx="1972800" cy="19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How do electronics, cell phones, and drugs have been affecting the accidents over the years?</a:t>
              </a:r>
              <a:endParaRPr b="1" i="0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2788111" y="1257018"/>
            <a:ext cx="2284238" cy="4765917"/>
            <a:chOff x="3589836" y="1398010"/>
            <a:chExt cx="2497800" cy="4336200"/>
          </a:xfrm>
        </p:grpSpPr>
        <p:sp>
          <p:nvSpPr>
            <p:cNvPr id="251" name="Google Shape;251;p28"/>
            <p:cNvSpPr/>
            <p:nvPr/>
          </p:nvSpPr>
          <p:spPr>
            <a:xfrm rot="5400000">
              <a:off x="2670636" y="2317210"/>
              <a:ext cx="4336200" cy="2497800"/>
            </a:xfrm>
            <a:prstGeom prst="trapezoid">
              <a:avLst>
                <a:gd fmla="val 25000" name="adj"/>
              </a:avLst>
            </a:prstGeom>
            <a:solidFill>
              <a:srgbClr val="0C82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4155322" y="2072089"/>
              <a:ext cx="1552500" cy="738600"/>
            </a:xfrm>
            <a:prstGeom prst="rect">
              <a:avLst/>
            </a:prstGeom>
            <a:solidFill>
              <a:srgbClr val="0C82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SAFETY TRENDS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4052973" y="2685480"/>
              <a:ext cx="1757100" cy="2031900"/>
            </a:xfrm>
            <a:prstGeom prst="rect">
              <a:avLst/>
            </a:prstGeom>
            <a:solidFill>
              <a:srgbClr val="0C82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Are New York City pedestrians and cyclists safer today then they were in 2013?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28"/>
          <p:cNvGrpSpPr/>
          <p:nvPr/>
        </p:nvGrpSpPr>
        <p:grpSpPr>
          <a:xfrm>
            <a:off x="503861" y="1257018"/>
            <a:ext cx="2284238" cy="4765917"/>
            <a:chOff x="3673160" y="1398010"/>
            <a:chExt cx="2497800" cy="4336200"/>
          </a:xfrm>
        </p:grpSpPr>
        <p:sp>
          <p:nvSpPr>
            <p:cNvPr id="255" name="Google Shape;255;p28"/>
            <p:cNvSpPr/>
            <p:nvPr/>
          </p:nvSpPr>
          <p:spPr>
            <a:xfrm rot="5400000">
              <a:off x="2753960" y="2317210"/>
              <a:ext cx="4336200" cy="2497800"/>
            </a:xfrm>
            <a:prstGeom prst="trapezoid">
              <a:avLst>
                <a:gd fmla="val 25000" name="adj"/>
              </a:avLst>
            </a:prstGeom>
            <a:solidFill>
              <a:srgbClr val="CA7A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3950704" y="2072091"/>
              <a:ext cx="19995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OBJECTIVE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4052973" y="2629795"/>
              <a:ext cx="1757100" cy="20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ipsum dolor sit amet, consectetur adipiscing elit, sed do eiusmod tempor incididunt ut labore et dolore magna aliqua.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228600" y="878850"/>
            <a:ext cx="11277000" cy="5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Char char="●"/>
            </a:pPr>
            <a:r>
              <a:rPr b="1" lang="en-US" sz="2400">
                <a:solidFill>
                  <a:srgbClr val="000000"/>
                </a:solidFill>
              </a:rPr>
              <a:t>NYC DOT Open Data (Accident Data Registered by DOT 2013-present)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https://data.cityofnewyork.us/Public-Safety/NYPD-Motor-Vehicle-Collisions/h9gi-nx95/data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 sz="2400">
                <a:solidFill>
                  <a:srgbClr val="000000"/>
                </a:solidFill>
              </a:rPr>
              <a:t>NYC DOT Open Data (Accident Data Registered by DOT 2013-present) </a:t>
            </a:r>
            <a:r>
              <a:rPr lang="en-US" sz="2400">
                <a:solidFill>
                  <a:srgbClr val="000000"/>
                </a:solidFill>
                <a:uFill>
                  <a:noFill/>
                </a:uFill>
                <a:hlinkClick r:id="rId4"/>
              </a:rPr>
              <a:t>https://www1.nyc.gov/html/dot/html/about/datafeeds.shtml#vision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Char char="●"/>
            </a:pPr>
            <a:r>
              <a:rPr b="1" lang="en-US" sz="2400">
                <a:solidFill>
                  <a:srgbClr val="000000"/>
                </a:solidFill>
              </a:rPr>
              <a:t>Transportation Alternatives</a:t>
            </a:r>
            <a:endParaRPr b="1"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uFill>
                  <a:noFill/>
                </a:uFill>
                <a:hlinkClick r:id="rId5"/>
              </a:rPr>
              <a:t>http://transalt.org/downloads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 sz="2400">
                <a:solidFill>
                  <a:srgbClr val="000000"/>
                </a:solidFill>
              </a:rPr>
              <a:t>Modeling Exploration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uFill>
                  <a:noFill/>
                </a:uFill>
                <a:hlinkClick r:id="rId6"/>
              </a:rPr>
              <a:t>https://opendata.maryland.gov/Public-Safety/Maryland-Statewide-Vehicle-Crashes-CY2016-Quarter-/c6gu-mkbk</a:t>
            </a:r>
            <a:endParaRPr b="1"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263" name="Google Shape;263;p29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64" name="Google Shape;264;p29"/>
          <p:cNvSpPr txBox="1"/>
          <p:nvPr/>
        </p:nvSpPr>
        <p:spPr>
          <a:xfrm>
            <a:off x="228600" y="190500"/>
            <a:ext cx="117348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5" name="Google Shape;265;p29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0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3582" l="-74" r="74" t="9360"/>
          <a:stretch/>
        </p:blipFill>
        <p:spPr>
          <a:xfrm>
            <a:off x="831850" y="762977"/>
            <a:ext cx="10528300" cy="557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0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72" name="Google Shape;272;p30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Sample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3" name="Google Shape;273;p30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31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79" name="Google Shape;279;p31"/>
          <p:cNvSpPr txBox="1"/>
          <p:nvPr/>
        </p:nvSpPr>
        <p:spPr>
          <a:xfrm>
            <a:off x="228600" y="89725"/>
            <a:ext cx="11734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0" name="Google Shape;280;p31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12195"/>
          <a:stretch/>
        </p:blipFill>
        <p:spPr>
          <a:xfrm>
            <a:off x="381900" y="1388050"/>
            <a:ext cx="11428205" cy="52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152400" y="737700"/>
            <a:ext cx="11811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Safety Measures Implemented in NYC to Address Cyclist Safety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0" y="0"/>
            <a:ext cx="12192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Trends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32"/>
          <p:cNvCxnSpPr/>
          <p:nvPr/>
        </p:nvCxnSpPr>
        <p:spPr>
          <a:xfrm flipH="1" rot="10800000">
            <a:off x="8993025" y="522875"/>
            <a:ext cx="3199200" cy="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289" name="Google Shape;289;p32"/>
          <p:cNvCxnSpPr/>
          <p:nvPr/>
        </p:nvCxnSpPr>
        <p:spPr>
          <a:xfrm>
            <a:off x="0" y="522898"/>
            <a:ext cx="3263100" cy="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290" name="Google Shape;2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700" y="852600"/>
            <a:ext cx="10271200" cy="5367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2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92" name="Google Shape;292;p32"/>
          <p:cNvSpPr txBox="1"/>
          <p:nvPr/>
        </p:nvSpPr>
        <p:spPr>
          <a:xfrm>
            <a:off x="228600" y="89725"/>
            <a:ext cx="11734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3" name="Google Shape;293;p32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94" name="Google Shape;294;p32"/>
          <p:cNvSpPr txBox="1"/>
          <p:nvPr/>
        </p:nvSpPr>
        <p:spPr>
          <a:xfrm>
            <a:off x="152400" y="737700"/>
            <a:ext cx="11340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0" y="0"/>
            <a:ext cx="12192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Trends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b="0" l="0" r="0" t="7278"/>
          <a:stretch/>
        </p:blipFill>
        <p:spPr>
          <a:xfrm>
            <a:off x="960475" y="1276350"/>
            <a:ext cx="10271050" cy="516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3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02" name="Google Shape;302;p33"/>
          <p:cNvSpPr txBox="1"/>
          <p:nvPr/>
        </p:nvSpPr>
        <p:spPr>
          <a:xfrm>
            <a:off x="228600" y="89725"/>
            <a:ext cx="11734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3" name="Google Shape;303;p33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04" name="Google Shape;304;p33"/>
          <p:cNvSpPr txBox="1"/>
          <p:nvPr/>
        </p:nvSpPr>
        <p:spPr>
          <a:xfrm>
            <a:off x="152400" y="737700"/>
            <a:ext cx="119337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Monthly Cycling Rydership, 2013 - 2019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0" y="0"/>
            <a:ext cx="12192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Trends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73">
      <a:dk1>
        <a:srgbClr val="000000"/>
      </a:dk1>
      <a:lt1>
        <a:srgbClr val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Custom 73">
      <a:dk1>
        <a:srgbClr val="000000"/>
      </a:dk1>
      <a:lt1>
        <a:srgbClr val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